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362" r:id="rId2"/>
    <p:sldId id="374" r:id="rId3"/>
    <p:sldId id="355" r:id="rId4"/>
    <p:sldId id="375" r:id="rId5"/>
    <p:sldId id="384" r:id="rId6"/>
    <p:sldId id="376" r:id="rId7"/>
    <p:sldId id="383" r:id="rId8"/>
    <p:sldId id="382" r:id="rId9"/>
    <p:sldId id="379" r:id="rId10"/>
    <p:sldId id="377" r:id="rId11"/>
    <p:sldId id="381" r:id="rId12"/>
    <p:sldId id="380" r:id="rId13"/>
    <p:sldId id="378" r:id="rId14"/>
    <p:sldId id="385" r:id="rId15"/>
    <p:sldId id="386" r:id="rId16"/>
    <p:sldId id="369"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Helvetica" panose="020B060402020202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
      <p:font typeface="Calibri Light" panose="020F0302020204030204" pitchFamily="34" charset="0"/>
      <p:regular r:id="rId31"/>
      <p:italic r:id="rId32"/>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A2B7"/>
    <a:srgbClr val="A5A5A5"/>
    <a:srgbClr val="D0DAEA"/>
    <a:srgbClr val="D9D9D9"/>
    <a:srgbClr val="D1D1D1"/>
    <a:srgbClr val="EAEAEA"/>
    <a:srgbClr val="F2F2F2"/>
    <a:srgbClr val="97ABD0"/>
    <a:srgbClr val="F6F6F6"/>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2" autoAdjust="0"/>
    <p:restoredTop sz="94434" autoAdjust="0"/>
  </p:normalViewPr>
  <p:slideViewPr>
    <p:cSldViewPr snapToGrid="0">
      <p:cViewPr>
        <p:scale>
          <a:sx n="100" d="100"/>
          <a:sy n="100" d="100"/>
        </p:scale>
        <p:origin x="792" y="3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2E4FAB-DD84-4946-86D3-8F6189FBB72A}" type="datetimeFigureOut">
              <a:rPr lang="es-ES" smtClean="0"/>
              <a:t>26/02/2020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067EE-6FBE-4629-9021-27EC803FEDE7}" type="slidenum">
              <a:rPr lang="es-ES" smtClean="0"/>
              <a:t>‹Nº›</a:t>
            </a:fld>
            <a:endParaRPr lang="es-ES"/>
          </a:p>
        </p:txBody>
      </p:sp>
    </p:spTree>
    <p:extLst>
      <p:ext uri="{BB962C8B-B14F-4D97-AF65-F5344CB8AC3E}">
        <p14:creationId xmlns:p14="http://schemas.microsoft.com/office/powerpoint/2010/main" val="1612251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1</a:t>
            </a:fld>
            <a:endParaRPr lang="en-GB" dirty="0">
              <a:solidFill>
                <a:prstClr val="black"/>
              </a:solidFill>
            </a:endParaRPr>
          </a:p>
        </p:txBody>
      </p:sp>
    </p:spTree>
    <p:extLst>
      <p:ext uri="{BB962C8B-B14F-4D97-AF65-F5344CB8AC3E}">
        <p14:creationId xmlns:p14="http://schemas.microsoft.com/office/powerpoint/2010/main" val="1399958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10</a:t>
            </a:fld>
            <a:endParaRPr lang="en-GB" dirty="0">
              <a:solidFill>
                <a:prstClr val="black"/>
              </a:solidFill>
            </a:endParaRPr>
          </a:p>
        </p:txBody>
      </p:sp>
    </p:spTree>
    <p:extLst>
      <p:ext uri="{BB962C8B-B14F-4D97-AF65-F5344CB8AC3E}">
        <p14:creationId xmlns:p14="http://schemas.microsoft.com/office/powerpoint/2010/main" val="1896032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11</a:t>
            </a:fld>
            <a:endParaRPr lang="en-GB" dirty="0">
              <a:solidFill>
                <a:prstClr val="black"/>
              </a:solidFill>
            </a:endParaRPr>
          </a:p>
        </p:txBody>
      </p:sp>
    </p:spTree>
    <p:extLst>
      <p:ext uri="{BB962C8B-B14F-4D97-AF65-F5344CB8AC3E}">
        <p14:creationId xmlns:p14="http://schemas.microsoft.com/office/powerpoint/2010/main" val="2250347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12</a:t>
            </a:fld>
            <a:endParaRPr lang="en-GB" dirty="0">
              <a:solidFill>
                <a:prstClr val="black"/>
              </a:solidFill>
            </a:endParaRPr>
          </a:p>
        </p:txBody>
      </p:sp>
    </p:spTree>
    <p:extLst>
      <p:ext uri="{BB962C8B-B14F-4D97-AF65-F5344CB8AC3E}">
        <p14:creationId xmlns:p14="http://schemas.microsoft.com/office/powerpoint/2010/main" val="3413260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13</a:t>
            </a:fld>
            <a:endParaRPr lang="en-GB" dirty="0">
              <a:solidFill>
                <a:prstClr val="black"/>
              </a:solidFill>
            </a:endParaRPr>
          </a:p>
        </p:txBody>
      </p:sp>
    </p:spTree>
    <p:extLst>
      <p:ext uri="{BB962C8B-B14F-4D97-AF65-F5344CB8AC3E}">
        <p14:creationId xmlns:p14="http://schemas.microsoft.com/office/powerpoint/2010/main" val="2501841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14</a:t>
            </a:fld>
            <a:endParaRPr lang="en-GB" dirty="0">
              <a:solidFill>
                <a:prstClr val="black"/>
              </a:solidFill>
            </a:endParaRPr>
          </a:p>
        </p:txBody>
      </p:sp>
    </p:spTree>
    <p:extLst>
      <p:ext uri="{BB962C8B-B14F-4D97-AF65-F5344CB8AC3E}">
        <p14:creationId xmlns:p14="http://schemas.microsoft.com/office/powerpoint/2010/main" val="2474987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15</a:t>
            </a:fld>
            <a:endParaRPr lang="en-GB" dirty="0">
              <a:solidFill>
                <a:prstClr val="black"/>
              </a:solidFill>
            </a:endParaRPr>
          </a:p>
        </p:txBody>
      </p:sp>
    </p:spTree>
    <p:extLst>
      <p:ext uri="{BB962C8B-B14F-4D97-AF65-F5344CB8AC3E}">
        <p14:creationId xmlns:p14="http://schemas.microsoft.com/office/powerpoint/2010/main" val="1160673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440067EE-6FBE-4629-9021-27EC803FEDE7}" type="slidenum">
              <a:rPr lang="en-US" smtClean="0"/>
              <a:t>16</a:t>
            </a:fld>
            <a:endParaRPr lang="en-US" dirty="0"/>
          </a:p>
        </p:txBody>
      </p:sp>
    </p:spTree>
    <p:extLst>
      <p:ext uri="{BB962C8B-B14F-4D97-AF65-F5344CB8AC3E}">
        <p14:creationId xmlns:p14="http://schemas.microsoft.com/office/powerpoint/2010/main" val="1628323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2</a:t>
            </a:fld>
            <a:endParaRPr lang="en-GB" dirty="0">
              <a:solidFill>
                <a:prstClr val="black"/>
              </a:solidFill>
            </a:endParaRPr>
          </a:p>
        </p:txBody>
      </p:sp>
    </p:spTree>
    <p:extLst>
      <p:ext uri="{BB962C8B-B14F-4D97-AF65-F5344CB8AC3E}">
        <p14:creationId xmlns:p14="http://schemas.microsoft.com/office/powerpoint/2010/main" val="534559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3</a:t>
            </a:fld>
            <a:endParaRPr lang="en-GB" dirty="0">
              <a:solidFill>
                <a:prstClr val="black"/>
              </a:solidFill>
            </a:endParaRPr>
          </a:p>
        </p:txBody>
      </p:sp>
    </p:spTree>
    <p:extLst>
      <p:ext uri="{BB962C8B-B14F-4D97-AF65-F5344CB8AC3E}">
        <p14:creationId xmlns:p14="http://schemas.microsoft.com/office/powerpoint/2010/main" val="596771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4</a:t>
            </a:fld>
            <a:endParaRPr lang="en-GB" dirty="0">
              <a:solidFill>
                <a:prstClr val="black"/>
              </a:solidFill>
            </a:endParaRPr>
          </a:p>
        </p:txBody>
      </p:sp>
    </p:spTree>
    <p:extLst>
      <p:ext uri="{BB962C8B-B14F-4D97-AF65-F5344CB8AC3E}">
        <p14:creationId xmlns:p14="http://schemas.microsoft.com/office/powerpoint/2010/main" val="941474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5</a:t>
            </a:fld>
            <a:endParaRPr lang="en-GB" dirty="0">
              <a:solidFill>
                <a:prstClr val="black"/>
              </a:solidFill>
            </a:endParaRPr>
          </a:p>
        </p:txBody>
      </p:sp>
    </p:spTree>
    <p:extLst>
      <p:ext uri="{BB962C8B-B14F-4D97-AF65-F5344CB8AC3E}">
        <p14:creationId xmlns:p14="http://schemas.microsoft.com/office/powerpoint/2010/main" val="3073445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6</a:t>
            </a:fld>
            <a:endParaRPr lang="en-GB" dirty="0">
              <a:solidFill>
                <a:prstClr val="black"/>
              </a:solidFill>
            </a:endParaRPr>
          </a:p>
        </p:txBody>
      </p:sp>
    </p:spTree>
    <p:extLst>
      <p:ext uri="{BB962C8B-B14F-4D97-AF65-F5344CB8AC3E}">
        <p14:creationId xmlns:p14="http://schemas.microsoft.com/office/powerpoint/2010/main" val="2299551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7</a:t>
            </a:fld>
            <a:endParaRPr lang="en-GB" dirty="0">
              <a:solidFill>
                <a:prstClr val="black"/>
              </a:solidFill>
            </a:endParaRPr>
          </a:p>
        </p:txBody>
      </p:sp>
    </p:spTree>
    <p:extLst>
      <p:ext uri="{BB962C8B-B14F-4D97-AF65-F5344CB8AC3E}">
        <p14:creationId xmlns:p14="http://schemas.microsoft.com/office/powerpoint/2010/main" val="1182103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8</a:t>
            </a:fld>
            <a:endParaRPr lang="en-GB" dirty="0">
              <a:solidFill>
                <a:prstClr val="black"/>
              </a:solidFill>
            </a:endParaRPr>
          </a:p>
        </p:txBody>
      </p:sp>
    </p:spTree>
    <p:extLst>
      <p:ext uri="{BB962C8B-B14F-4D97-AF65-F5344CB8AC3E}">
        <p14:creationId xmlns:p14="http://schemas.microsoft.com/office/powerpoint/2010/main" val="3776941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9</a:t>
            </a:fld>
            <a:endParaRPr lang="en-GB" dirty="0">
              <a:solidFill>
                <a:prstClr val="black"/>
              </a:solidFill>
            </a:endParaRPr>
          </a:p>
        </p:txBody>
      </p:sp>
    </p:spTree>
    <p:extLst>
      <p:ext uri="{BB962C8B-B14F-4D97-AF65-F5344CB8AC3E}">
        <p14:creationId xmlns:p14="http://schemas.microsoft.com/office/powerpoint/2010/main" val="394972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BE0BCCFE-C158-4018-906E-28F8D47FA03F}" type="datetimeFigureOut">
              <a:rPr lang="es-ES" smtClean="0"/>
              <a:t>26/02/2020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1348E37-0339-4912-A8F1-A9D39BD3AEF2}" type="slidenum">
              <a:rPr lang="es-ES" smtClean="0"/>
              <a:t>‹Nº›</a:t>
            </a:fld>
            <a:endParaRPr lang="es-ES"/>
          </a:p>
        </p:txBody>
      </p:sp>
    </p:spTree>
    <p:extLst>
      <p:ext uri="{BB962C8B-B14F-4D97-AF65-F5344CB8AC3E}">
        <p14:creationId xmlns:p14="http://schemas.microsoft.com/office/powerpoint/2010/main" val="1035310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BE0BCCFE-C158-4018-906E-28F8D47FA03F}" type="datetimeFigureOut">
              <a:rPr lang="es-ES" smtClean="0"/>
              <a:t>26/02/2020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1348E37-0339-4912-A8F1-A9D39BD3AEF2}" type="slidenum">
              <a:rPr lang="es-ES" smtClean="0"/>
              <a:t>‹Nº›</a:t>
            </a:fld>
            <a:endParaRPr lang="es-ES"/>
          </a:p>
        </p:txBody>
      </p:sp>
    </p:spTree>
    <p:extLst>
      <p:ext uri="{BB962C8B-B14F-4D97-AF65-F5344CB8AC3E}">
        <p14:creationId xmlns:p14="http://schemas.microsoft.com/office/powerpoint/2010/main" val="52283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BE0BCCFE-C158-4018-906E-28F8D47FA03F}" type="datetimeFigureOut">
              <a:rPr lang="es-ES" smtClean="0"/>
              <a:t>26/02/2020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1348E37-0339-4912-A8F1-A9D39BD3AEF2}" type="slidenum">
              <a:rPr lang="es-ES" smtClean="0"/>
              <a:t>‹Nº›</a:t>
            </a:fld>
            <a:endParaRPr lang="es-ES"/>
          </a:p>
        </p:txBody>
      </p:sp>
    </p:spTree>
    <p:extLst>
      <p:ext uri="{BB962C8B-B14F-4D97-AF65-F5344CB8AC3E}">
        <p14:creationId xmlns:p14="http://schemas.microsoft.com/office/powerpoint/2010/main" val="794030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lear">
    <p:spTree>
      <p:nvGrpSpPr>
        <p:cNvPr id="1" name=""/>
        <p:cNvGrpSpPr/>
        <p:nvPr/>
      </p:nvGrpSpPr>
      <p:grpSpPr>
        <a:xfrm>
          <a:off x="0" y="0"/>
          <a:ext cx="0" cy="0"/>
          <a:chOff x="0" y="0"/>
          <a:chExt cx="0" cy="0"/>
        </a:xfrm>
      </p:grpSpPr>
      <p:sp>
        <p:nvSpPr>
          <p:cNvPr id="9" name="Marcador de texto 8"/>
          <p:cNvSpPr>
            <a:spLocks noGrp="1"/>
          </p:cNvSpPr>
          <p:nvPr>
            <p:ph type="body" sz="quarter" idx="12"/>
          </p:nvPr>
        </p:nvSpPr>
        <p:spPr>
          <a:xfrm>
            <a:off x="540544" y="249238"/>
            <a:ext cx="9601200" cy="781844"/>
          </a:xfrm>
        </p:spPr>
        <p:txBody>
          <a:bodyPr>
            <a:normAutofit/>
          </a:bodyPr>
          <a:lstStyle>
            <a:lvl1pPr marL="0" indent="0" algn="l">
              <a:buNone/>
              <a:defRPr sz="1400">
                <a:latin typeface="Century Gothic" panose="020B0502020202020204" pitchFamily="34" charset="0"/>
              </a:defRPr>
            </a:lvl1pPr>
            <a:lvl2pPr marL="317500" indent="0">
              <a:buNone/>
              <a:defRPr/>
            </a:lvl2pPr>
          </a:lstStyle>
          <a:p>
            <a:pPr lvl="0"/>
            <a:r>
              <a:rPr lang="es-ES"/>
              <a:t>Haga clic para modificar el estilo de texto del patrón</a:t>
            </a:r>
          </a:p>
        </p:txBody>
      </p:sp>
      <p:sp>
        <p:nvSpPr>
          <p:cNvPr id="6" name="Número de diapositiva"/>
          <p:cNvSpPr txBox="1">
            <a:spLocks noGrp="1"/>
          </p:cNvSpPr>
          <p:nvPr>
            <p:ph type="sldNum" sz="quarter" idx="2"/>
          </p:nvPr>
        </p:nvSpPr>
        <p:spPr>
          <a:xfrm>
            <a:off x="9420665" y="6492875"/>
            <a:ext cx="2743200" cy="365125"/>
          </a:xfrm>
          <a:prstGeom prst="rect">
            <a:avLst/>
          </a:prstGeom>
        </p:spPr>
        <p:txBody>
          <a:bodyPr/>
          <a:lstStyle/>
          <a:p>
            <a:fld id="{86CB4B4D-7CA3-9044-876B-883B54F8677D}" type="slidenum">
              <a:rPr/>
              <a:pPr/>
              <a:t>‹Nº›</a:t>
            </a:fld>
            <a:endParaRPr dirty="0"/>
          </a:p>
        </p:txBody>
      </p:sp>
      <p:pic>
        <p:nvPicPr>
          <p:cNvPr id="7" name="Imagen 10" descr="Recorte de pantalla"/>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12907" y="169081"/>
            <a:ext cx="907348" cy="460800"/>
          </a:xfrm>
          <a:prstGeom prst="rect">
            <a:avLst/>
          </a:prstGeom>
        </p:spPr>
      </p:pic>
    </p:spTree>
    <p:extLst>
      <p:ext uri="{BB962C8B-B14F-4D97-AF65-F5344CB8AC3E}">
        <p14:creationId xmlns:p14="http://schemas.microsoft.com/office/powerpoint/2010/main" val="9952555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BE0BCCFE-C158-4018-906E-28F8D47FA03F}" type="datetimeFigureOut">
              <a:rPr lang="es-ES" smtClean="0"/>
              <a:t>26/02/2020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1348E37-0339-4912-A8F1-A9D39BD3AEF2}" type="slidenum">
              <a:rPr lang="es-ES" smtClean="0"/>
              <a:t>‹Nº›</a:t>
            </a:fld>
            <a:endParaRPr lang="es-ES"/>
          </a:p>
        </p:txBody>
      </p:sp>
    </p:spTree>
    <p:extLst>
      <p:ext uri="{BB962C8B-B14F-4D97-AF65-F5344CB8AC3E}">
        <p14:creationId xmlns:p14="http://schemas.microsoft.com/office/powerpoint/2010/main" val="1621998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BE0BCCFE-C158-4018-906E-28F8D47FA03F}" type="datetimeFigureOut">
              <a:rPr lang="es-ES" smtClean="0"/>
              <a:t>26/02/2020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1348E37-0339-4912-A8F1-A9D39BD3AEF2}" type="slidenum">
              <a:rPr lang="es-ES" smtClean="0"/>
              <a:t>‹Nº›</a:t>
            </a:fld>
            <a:endParaRPr lang="es-ES"/>
          </a:p>
        </p:txBody>
      </p:sp>
    </p:spTree>
    <p:extLst>
      <p:ext uri="{BB962C8B-B14F-4D97-AF65-F5344CB8AC3E}">
        <p14:creationId xmlns:p14="http://schemas.microsoft.com/office/powerpoint/2010/main" val="3494374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BE0BCCFE-C158-4018-906E-28F8D47FA03F}" type="datetimeFigureOut">
              <a:rPr lang="es-ES" smtClean="0"/>
              <a:t>26/02/2020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1348E37-0339-4912-A8F1-A9D39BD3AEF2}" type="slidenum">
              <a:rPr lang="es-ES" smtClean="0"/>
              <a:t>‹Nº›</a:t>
            </a:fld>
            <a:endParaRPr lang="es-ES"/>
          </a:p>
        </p:txBody>
      </p:sp>
    </p:spTree>
    <p:extLst>
      <p:ext uri="{BB962C8B-B14F-4D97-AF65-F5344CB8AC3E}">
        <p14:creationId xmlns:p14="http://schemas.microsoft.com/office/powerpoint/2010/main" val="2639841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BE0BCCFE-C158-4018-906E-28F8D47FA03F}" type="datetimeFigureOut">
              <a:rPr lang="es-ES" smtClean="0"/>
              <a:t>26/02/2020</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21348E37-0339-4912-A8F1-A9D39BD3AEF2}" type="slidenum">
              <a:rPr lang="es-ES" smtClean="0"/>
              <a:t>‹Nº›</a:t>
            </a:fld>
            <a:endParaRPr lang="es-ES"/>
          </a:p>
        </p:txBody>
      </p:sp>
    </p:spTree>
    <p:extLst>
      <p:ext uri="{BB962C8B-B14F-4D97-AF65-F5344CB8AC3E}">
        <p14:creationId xmlns:p14="http://schemas.microsoft.com/office/powerpoint/2010/main" val="1963447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BE0BCCFE-C158-4018-906E-28F8D47FA03F}" type="datetimeFigureOut">
              <a:rPr lang="es-ES" smtClean="0"/>
              <a:t>26/02/2020</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21348E37-0339-4912-A8F1-A9D39BD3AEF2}" type="slidenum">
              <a:rPr lang="es-ES" smtClean="0"/>
              <a:t>‹Nº›</a:t>
            </a:fld>
            <a:endParaRPr lang="es-ES"/>
          </a:p>
        </p:txBody>
      </p:sp>
    </p:spTree>
    <p:extLst>
      <p:ext uri="{BB962C8B-B14F-4D97-AF65-F5344CB8AC3E}">
        <p14:creationId xmlns:p14="http://schemas.microsoft.com/office/powerpoint/2010/main" val="1254401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E0BCCFE-C158-4018-906E-28F8D47FA03F}" type="datetimeFigureOut">
              <a:rPr lang="es-ES" smtClean="0"/>
              <a:t>26/02/2020</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21348E37-0339-4912-A8F1-A9D39BD3AEF2}" type="slidenum">
              <a:rPr lang="es-ES" smtClean="0"/>
              <a:t>‹Nº›</a:t>
            </a:fld>
            <a:endParaRPr lang="es-ES"/>
          </a:p>
        </p:txBody>
      </p:sp>
    </p:spTree>
    <p:extLst>
      <p:ext uri="{BB962C8B-B14F-4D97-AF65-F5344CB8AC3E}">
        <p14:creationId xmlns:p14="http://schemas.microsoft.com/office/powerpoint/2010/main" val="3676525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BE0BCCFE-C158-4018-906E-28F8D47FA03F}" type="datetimeFigureOut">
              <a:rPr lang="es-ES" smtClean="0"/>
              <a:t>26/02/2020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1348E37-0339-4912-A8F1-A9D39BD3AEF2}" type="slidenum">
              <a:rPr lang="es-ES" smtClean="0"/>
              <a:t>‹Nº›</a:t>
            </a:fld>
            <a:endParaRPr lang="es-ES"/>
          </a:p>
        </p:txBody>
      </p:sp>
    </p:spTree>
    <p:extLst>
      <p:ext uri="{BB962C8B-B14F-4D97-AF65-F5344CB8AC3E}">
        <p14:creationId xmlns:p14="http://schemas.microsoft.com/office/powerpoint/2010/main" val="94917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BE0BCCFE-C158-4018-906E-28F8D47FA03F}" type="datetimeFigureOut">
              <a:rPr lang="es-ES" smtClean="0"/>
              <a:t>26/02/2020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1348E37-0339-4912-A8F1-A9D39BD3AEF2}" type="slidenum">
              <a:rPr lang="es-ES" smtClean="0"/>
              <a:t>‹Nº›</a:t>
            </a:fld>
            <a:endParaRPr lang="es-ES"/>
          </a:p>
        </p:txBody>
      </p:sp>
    </p:spTree>
    <p:extLst>
      <p:ext uri="{BB962C8B-B14F-4D97-AF65-F5344CB8AC3E}">
        <p14:creationId xmlns:p14="http://schemas.microsoft.com/office/powerpoint/2010/main" val="2745469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0BCCFE-C158-4018-906E-28F8D47FA03F}" type="datetimeFigureOut">
              <a:rPr lang="es-ES" smtClean="0"/>
              <a:t>26/02/2020</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48E37-0339-4912-A8F1-A9D39BD3AEF2}" type="slidenum">
              <a:rPr lang="es-ES" smtClean="0"/>
              <a:t>‹Nº›</a:t>
            </a:fld>
            <a:endParaRPr lang="es-ES"/>
          </a:p>
        </p:txBody>
      </p:sp>
    </p:spTree>
    <p:extLst>
      <p:ext uri="{BB962C8B-B14F-4D97-AF65-F5344CB8AC3E}">
        <p14:creationId xmlns:p14="http://schemas.microsoft.com/office/powerpoint/2010/main" val="38169603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11.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1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34.jpeg"/><Relationship Id="rId2" Type="http://schemas.openxmlformats.org/officeDocument/2006/relationships/slideLayout" Target="../slideLayouts/slideLayout12.xml"/><Relationship Id="rId1" Type="http://schemas.openxmlformats.org/officeDocument/2006/relationships/tags" Target="../tags/tag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34.jpeg"/><Relationship Id="rId2" Type="http://schemas.openxmlformats.org/officeDocument/2006/relationships/slideLayout" Target="../slideLayouts/slideLayout12.xml"/><Relationship Id="rId1" Type="http://schemas.openxmlformats.org/officeDocument/2006/relationships/tags" Target="../tags/tag1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15.xml"/><Relationship Id="rId7" Type="http://schemas.openxmlformats.org/officeDocument/2006/relationships/image" Target="../media/image7.png"/><Relationship Id="rId2" Type="http://schemas.openxmlformats.org/officeDocument/2006/relationships/slideLayout" Target="../slideLayouts/slideLayout12.xml"/><Relationship Id="rId1" Type="http://schemas.openxmlformats.org/officeDocument/2006/relationships/tags" Target="../tags/tag15.xml"/><Relationship Id="rId6" Type="http://schemas.openxmlformats.org/officeDocument/2006/relationships/image" Target="../media/image36.jpeg"/><Relationship Id="rId11" Type="http://schemas.openxmlformats.org/officeDocument/2006/relationships/image" Target="../media/image38.jpeg"/><Relationship Id="rId5" Type="http://schemas.openxmlformats.org/officeDocument/2006/relationships/image" Target="../media/image35.jpeg"/><Relationship Id="rId10" Type="http://schemas.openxmlformats.org/officeDocument/2006/relationships/image" Target="../media/image37.jpeg"/><Relationship Id="rId4" Type="http://schemas.openxmlformats.org/officeDocument/2006/relationships/image" Target="../media/image6.png"/><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16.xml"/><Relationship Id="rId7"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16.xml"/><Relationship Id="rId6" Type="http://schemas.openxmlformats.org/officeDocument/2006/relationships/image" Target="../media/image36.jpeg"/><Relationship Id="rId11" Type="http://schemas.openxmlformats.org/officeDocument/2006/relationships/image" Target="../media/image38.jpeg"/><Relationship Id="rId5" Type="http://schemas.openxmlformats.org/officeDocument/2006/relationships/image" Target="../media/image35.jpeg"/><Relationship Id="rId10" Type="http://schemas.openxmlformats.org/officeDocument/2006/relationships/image" Target="../media/image37.jpeg"/><Relationship Id="rId4" Type="http://schemas.openxmlformats.org/officeDocument/2006/relationships/image" Target="../media/image6.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5.tmp"/><Relationship Id="rId2" Type="http://schemas.openxmlformats.org/officeDocument/2006/relationships/slideLayout" Target="../slideLayouts/slideLayout12.xml"/><Relationship Id="rId1" Type="http://schemas.openxmlformats.org/officeDocument/2006/relationships/tags" Target="../tags/tag2.xml"/><Relationship Id="rId6" Type="http://schemas.openxmlformats.org/officeDocument/2006/relationships/image" Target="../media/image4.tmp"/><Relationship Id="rId5" Type="http://schemas.openxmlformats.org/officeDocument/2006/relationships/image" Target="../media/image3.tmp"/><Relationship Id="rId4" Type="http://schemas.openxmlformats.org/officeDocument/2006/relationships/image" Target="../media/image2.tmp"/></Relationships>
</file>

<file path=ppt/slides/_rels/slide3.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notesSlide" Target="../notesSlides/notesSlide3.xml"/><Relationship Id="rId7" Type="http://schemas.openxmlformats.org/officeDocument/2006/relationships/image" Target="../media/image9.png"/><Relationship Id="rId2" Type="http://schemas.openxmlformats.org/officeDocument/2006/relationships/slideLayout" Target="../slideLayouts/slideLayout12.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5.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6.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7.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8.xml"/><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slideLayout" Target="../slideLayouts/slideLayout12.xml"/><Relationship Id="rId1" Type="http://schemas.openxmlformats.org/officeDocument/2006/relationships/tags" Target="../tags/tag8.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tmp"/><Relationship Id="rId10" Type="http://schemas.openxmlformats.org/officeDocument/2006/relationships/image" Target="../media/image20.tmp"/><Relationship Id="rId4" Type="http://schemas.openxmlformats.org/officeDocument/2006/relationships/image" Target="../media/image14.tmp"/><Relationship Id="rId9" Type="http://schemas.openxmlformats.org/officeDocument/2006/relationships/image" Target="../media/image19.tmp"/></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25"/>
          <p:cNvSpPr/>
          <p:nvPr/>
        </p:nvSpPr>
        <p:spPr>
          <a:xfrm>
            <a:off x="695400" y="436567"/>
            <a:ext cx="8229600" cy="712787"/>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47996" tIns="47996" rIns="47996" bIns="47996"/>
          <a:lstStyle/>
          <a:p>
            <a:pPr>
              <a:spcBef>
                <a:spcPts val="1600"/>
              </a:spcBef>
              <a:defRPr/>
            </a:pPr>
            <a:r>
              <a:rPr lang="en-GB" sz="2000" b="1" dirty="0" err="1" smtClean="0">
                <a:solidFill>
                  <a:prstClr val="black"/>
                </a:solidFill>
              </a:rPr>
              <a:t>IoT</a:t>
            </a:r>
            <a:r>
              <a:rPr lang="en-GB" sz="2000" b="1" dirty="0" smtClean="0">
                <a:solidFill>
                  <a:prstClr val="black"/>
                </a:solidFill>
              </a:rPr>
              <a:t> PLATFORM ADVANTAJES </a:t>
            </a:r>
            <a:endParaRPr lang="en-GB" sz="2000" b="1" dirty="0">
              <a:solidFill>
                <a:prstClr val="black"/>
              </a:solidFill>
            </a:endParaRPr>
          </a:p>
        </p:txBody>
      </p:sp>
      <p:sp>
        <p:nvSpPr>
          <p:cNvPr id="28" name="Text Box 2"/>
          <p:cNvSpPr txBox="1">
            <a:spLocks noChangeArrowheads="1"/>
          </p:cNvSpPr>
          <p:nvPr>
            <p:custDataLst>
              <p:tags r:id="rId1"/>
            </p:custDataLst>
          </p:nvPr>
        </p:nvSpPr>
        <p:spPr bwMode="auto">
          <a:xfrm>
            <a:off x="695400" y="166692"/>
            <a:ext cx="4951866" cy="25352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47996" tIns="47996" rIns="47996" bIns="47996"/>
          <a:lstStyle>
            <a:defPPr>
              <a:defRPr lang="es-ES"/>
            </a:defPPr>
            <a:lvl1pPr defTabSz="841375" fontAlgn="base">
              <a:spcBef>
                <a:spcPct val="1600000"/>
              </a:spcBef>
              <a:spcAft>
                <a:spcPct val="0"/>
              </a:spcAft>
              <a:defRPr sz="1400" b="1">
                <a:solidFill>
                  <a:srgbClr val="A6A6A6"/>
                </a:solidFill>
              </a:defRPr>
            </a:lvl1pPr>
            <a:lvl2pPr marL="742950" indent="-285750" defTabSz="841375">
              <a:defRPr>
                <a:latin typeface="Arial" panose="020B0604020202020204" pitchFamily="34" charset="0"/>
              </a:defRPr>
            </a:lvl2pPr>
            <a:lvl3pPr marL="1143000" indent="-228600" defTabSz="841375">
              <a:defRPr>
                <a:latin typeface="Arial" panose="020B0604020202020204" pitchFamily="34" charset="0"/>
              </a:defRPr>
            </a:lvl3pPr>
            <a:lvl4pPr marL="1600200" indent="-228600" defTabSz="841375">
              <a:defRPr>
                <a:latin typeface="Arial" panose="020B0604020202020204" pitchFamily="34" charset="0"/>
              </a:defRPr>
            </a:lvl4pPr>
            <a:lvl5pPr marL="2057400" indent="-228600" defTabSz="841375">
              <a:defRPr>
                <a:latin typeface="Arial" panose="020B0604020202020204" pitchFamily="34" charset="0"/>
              </a:defRPr>
            </a:lvl5pPr>
            <a:lvl6pPr marL="2514600" indent="-228600" defTabSz="841375" eaLnBrk="0" fontAlgn="base" hangingPunct="0">
              <a:spcBef>
                <a:spcPct val="0"/>
              </a:spcBef>
              <a:spcAft>
                <a:spcPct val="0"/>
              </a:spcAft>
              <a:defRPr>
                <a:latin typeface="Arial" panose="020B0604020202020204" pitchFamily="34" charset="0"/>
              </a:defRPr>
            </a:lvl6pPr>
            <a:lvl7pPr marL="2971800" indent="-228600" defTabSz="841375" eaLnBrk="0" fontAlgn="base" hangingPunct="0">
              <a:spcBef>
                <a:spcPct val="0"/>
              </a:spcBef>
              <a:spcAft>
                <a:spcPct val="0"/>
              </a:spcAft>
              <a:defRPr>
                <a:latin typeface="Arial" panose="020B0604020202020204" pitchFamily="34" charset="0"/>
              </a:defRPr>
            </a:lvl7pPr>
            <a:lvl8pPr marL="3429000" indent="-228600" defTabSz="841375" eaLnBrk="0" fontAlgn="base" hangingPunct="0">
              <a:spcBef>
                <a:spcPct val="0"/>
              </a:spcBef>
              <a:spcAft>
                <a:spcPct val="0"/>
              </a:spcAft>
              <a:defRPr>
                <a:latin typeface="Arial" panose="020B0604020202020204" pitchFamily="34" charset="0"/>
              </a:defRPr>
            </a:lvl8pPr>
            <a:lvl9pPr marL="3886200" indent="-228600" defTabSz="841375" eaLnBrk="0" fontAlgn="base" hangingPunct="0">
              <a:spcBef>
                <a:spcPct val="0"/>
              </a:spcBef>
              <a:spcAft>
                <a:spcPct val="0"/>
              </a:spcAft>
              <a:defRPr>
                <a:latin typeface="Arial" panose="020B0604020202020204" pitchFamily="34" charset="0"/>
              </a:defRPr>
            </a:lvl9pPr>
          </a:lstStyle>
          <a:p>
            <a:r>
              <a:rPr lang="en-GB" altLang="es-ES" dirty="0" smtClean="0"/>
              <a:t>PLATFORM FUNCTIONALITIES AND VISUALIZATION</a:t>
            </a:r>
            <a:endParaRPr lang="en-GB" altLang="es-ES" dirty="0"/>
          </a:p>
        </p:txBody>
      </p:sp>
      <p:sp>
        <p:nvSpPr>
          <p:cNvPr id="17" name="Rectangle 2"/>
          <p:cNvSpPr/>
          <p:nvPr/>
        </p:nvSpPr>
        <p:spPr>
          <a:xfrm>
            <a:off x="695399" y="1099624"/>
            <a:ext cx="10869071" cy="6072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txBody>
          <a:bodyPr wrap="square" lIns="47996" tIns="47996" rIns="47996" bIns="47996">
            <a:noAutofit/>
          </a:bodyPr>
          <a:lstStyle/>
          <a:p>
            <a:pPr>
              <a:spcBef>
                <a:spcPts val="1600"/>
              </a:spcBef>
            </a:pPr>
            <a:r>
              <a:rPr lang="en-US" sz="1600" dirty="0">
                <a:solidFill>
                  <a:srgbClr val="000000"/>
                </a:solidFill>
              </a:rPr>
              <a:t>The </a:t>
            </a:r>
            <a:r>
              <a:rPr lang="en-US" sz="1600" dirty="0" err="1">
                <a:solidFill>
                  <a:srgbClr val="000000"/>
                </a:solidFill>
              </a:rPr>
              <a:t>IoT</a:t>
            </a:r>
            <a:r>
              <a:rPr lang="en-US" sz="1600" dirty="0">
                <a:solidFill>
                  <a:srgbClr val="000000"/>
                </a:solidFill>
              </a:rPr>
              <a:t> platform developed by </a:t>
            </a:r>
            <a:r>
              <a:rPr lang="en-US" sz="1600" dirty="0" smtClean="0">
                <a:solidFill>
                  <a:srgbClr val="000000"/>
                </a:solidFill>
              </a:rPr>
              <a:t>everis with Niagara as a middleware  </a:t>
            </a:r>
            <a:r>
              <a:rPr lang="en-US" sz="1600" dirty="0">
                <a:solidFill>
                  <a:srgbClr val="000000"/>
                </a:solidFill>
              </a:rPr>
              <a:t>has several advantages, </a:t>
            </a:r>
            <a:r>
              <a:rPr lang="en-US" sz="1600" dirty="0" smtClean="0">
                <a:solidFill>
                  <a:srgbClr val="000000"/>
                </a:solidFill>
              </a:rPr>
              <a:t>from analytics and </a:t>
            </a:r>
            <a:r>
              <a:rPr lang="en-US" sz="1600" dirty="0">
                <a:solidFill>
                  <a:srgbClr val="000000"/>
                </a:solidFill>
              </a:rPr>
              <a:t>visualization </a:t>
            </a:r>
            <a:r>
              <a:rPr lang="en-US" sz="1600" dirty="0" smtClean="0">
                <a:solidFill>
                  <a:srgbClr val="000000"/>
                </a:solidFill>
              </a:rPr>
              <a:t>to hardware </a:t>
            </a:r>
            <a:r>
              <a:rPr lang="en-US" sz="1600" dirty="0">
                <a:solidFill>
                  <a:srgbClr val="000000"/>
                </a:solidFill>
              </a:rPr>
              <a:t>and connectivity</a:t>
            </a:r>
            <a:endParaRPr lang="en-GB" sz="1600" dirty="0">
              <a:solidFill>
                <a:srgbClr val="000000"/>
              </a:solidFill>
            </a:endParaRPr>
          </a:p>
        </p:txBody>
      </p:sp>
      <p:sp>
        <p:nvSpPr>
          <p:cNvPr id="63" name="Freeform 12"/>
          <p:cNvSpPr>
            <a:spLocks noChangeAspect="1"/>
          </p:cNvSpPr>
          <p:nvPr/>
        </p:nvSpPr>
        <p:spPr>
          <a:xfrm>
            <a:off x="5191613" y="1647499"/>
            <a:ext cx="1808777" cy="1571789"/>
          </a:xfrm>
          <a:custGeom>
            <a:avLst/>
            <a:gdLst>
              <a:gd name="connsiteX0" fmla="*/ 1552073 w 6244389"/>
              <a:gd name="connsiteY0" fmla="*/ 0 h 5426243"/>
              <a:gd name="connsiteX1" fmla="*/ 4704347 w 6244389"/>
              <a:gd name="connsiteY1" fmla="*/ 12032 h 5426243"/>
              <a:gd name="connsiteX2" fmla="*/ 6244389 w 6244389"/>
              <a:gd name="connsiteY2" fmla="*/ 2755232 h 5426243"/>
              <a:gd name="connsiteX3" fmla="*/ 4704347 w 6244389"/>
              <a:gd name="connsiteY3" fmla="*/ 5414211 h 5426243"/>
              <a:gd name="connsiteX4" fmla="*/ 1564105 w 6244389"/>
              <a:gd name="connsiteY4" fmla="*/ 5426243 h 5426243"/>
              <a:gd name="connsiteX5" fmla="*/ 0 w 6244389"/>
              <a:gd name="connsiteY5" fmla="*/ 2731169 h 5426243"/>
              <a:gd name="connsiteX6" fmla="*/ 1552073 w 6244389"/>
              <a:gd name="connsiteY6" fmla="*/ 0 h 54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4389" h="5426243">
                <a:moveTo>
                  <a:pt x="1552073" y="0"/>
                </a:moveTo>
                <a:lnTo>
                  <a:pt x="4704347" y="12032"/>
                </a:lnTo>
                <a:lnTo>
                  <a:pt x="6244389" y="2755232"/>
                </a:lnTo>
                <a:lnTo>
                  <a:pt x="4704347" y="5414211"/>
                </a:lnTo>
                <a:lnTo>
                  <a:pt x="1564105" y="5426243"/>
                </a:lnTo>
                <a:lnTo>
                  <a:pt x="0" y="2731169"/>
                </a:lnTo>
                <a:lnTo>
                  <a:pt x="1552073" y="0"/>
                </a:lnTo>
                <a:close/>
              </a:path>
            </a:pathLst>
          </a:custGeom>
          <a:solidFill>
            <a:srgbClr val="D9D9D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0" dirty="0" smtClean="0">
                <a:solidFill>
                  <a:schemeClr val="tx1"/>
                </a:solidFill>
                <a:latin typeface="Calibri"/>
              </a:rPr>
              <a:t>Predictive Analytics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chemeClr val="tx1"/>
                </a:solidFill>
                <a:effectLst/>
                <a:uLnTx/>
                <a:uFillTx/>
                <a:latin typeface="Calibri"/>
              </a:rPr>
              <a:t>&amp; </a:t>
            </a:r>
            <a:r>
              <a:rPr kumimoji="0" lang="en-US" sz="1600" b="0" i="0" u="none" strike="noStrike" kern="0" cap="none" spc="0" normalizeH="0" baseline="0" noProof="0" dirty="0" smtClean="0">
                <a:ln>
                  <a:noFill/>
                </a:ln>
                <a:solidFill>
                  <a:schemeClr val="tx1"/>
                </a:solidFill>
                <a:effectLst/>
                <a:uLnTx/>
                <a:uFillTx/>
                <a:latin typeface="Calibri"/>
              </a:rPr>
              <a:t>ML</a:t>
            </a:r>
            <a:endParaRPr kumimoji="0" lang="en-US" sz="1600" b="0" i="0" u="none" strike="noStrike" kern="0" cap="none" spc="0" normalizeH="0" baseline="0" noProof="0" dirty="0">
              <a:ln>
                <a:noFill/>
              </a:ln>
              <a:solidFill>
                <a:schemeClr val="tx1"/>
              </a:solidFill>
              <a:effectLst/>
              <a:uLnTx/>
              <a:uFillTx/>
              <a:latin typeface="Calibri"/>
            </a:endParaRPr>
          </a:p>
        </p:txBody>
      </p:sp>
      <p:sp>
        <p:nvSpPr>
          <p:cNvPr id="64" name="Freeform 13"/>
          <p:cNvSpPr>
            <a:spLocks noChangeAspect="1"/>
          </p:cNvSpPr>
          <p:nvPr/>
        </p:nvSpPr>
        <p:spPr>
          <a:xfrm>
            <a:off x="5191612" y="5095877"/>
            <a:ext cx="1808777" cy="1571789"/>
          </a:xfrm>
          <a:custGeom>
            <a:avLst/>
            <a:gdLst>
              <a:gd name="connsiteX0" fmla="*/ 1552073 w 6244389"/>
              <a:gd name="connsiteY0" fmla="*/ 0 h 5426243"/>
              <a:gd name="connsiteX1" fmla="*/ 4704347 w 6244389"/>
              <a:gd name="connsiteY1" fmla="*/ 12032 h 5426243"/>
              <a:gd name="connsiteX2" fmla="*/ 6244389 w 6244389"/>
              <a:gd name="connsiteY2" fmla="*/ 2755232 h 5426243"/>
              <a:gd name="connsiteX3" fmla="*/ 4704347 w 6244389"/>
              <a:gd name="connsiteY3" fmla="*/ 5414211 h 5426243"/>
              <a:gd name="connsiteX4" fmla="*/ 1564105 w 6244389"/>
              <a:gd name="connsiteY4" fmla="*/ 5426243 h 5426243"/>
              <a:gd name="connsiteX5" fmla="*/ 0 w 6244389"/>
              <a:gd name="connsiteY5" fmla="*/ 2731169 h 5426243"/>
              <a:gd name="connsiteX6" fmla="*/ 1552073 w 6244389"/>
              <a:gd name="connsiteY6" fmla="*/ 0 h 54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4389" h="5426243">
                <a:moveTo>
                  <a:pt x="1552073" y="0"/>
                </a:moveTo>
                <a:lnTo>
                  <a:pt x="4704347" y="12032"/>
                </a:lnTo>
                <a:lnTo>
                  <a:pt x="6244389" y="2755232"/>
                </a:lnTo>
                <a:lnTo>
                  <a:pt x="4704347" y="5414211"/>
                </a:lnTo>
                <a:lnTo>
                  <a:pt x="1564105" y="5426243"/>
                </a:lnTo>
                <a:lnTo>
                  <a:pt x="0" y="2731169"/>
                </a:lnTo>
                <a:lnTo>
                  <a:pt x="1552073" y="0"/>
                </a:lnTo>
                <a:close/>
              </a:path>
            </a:pathLst>
          </a:cu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chemeClr val="tx1"/>
                </a:solidFill>
                <a:effectLst/>
                <a:uLnTx/>
                <a:uFillTx/>
                <a:latin typeface="Calibri"/>
                <a:ea typeface="+mn-ea"/>
                <a:cs typeface="+mn-cs"/>
              </a:rPr>
              <a:t>Controls</a:t>
            </a:r>
            <a:endParaRPr kumimoji="0" lang="en-US" sz="1600" b="0" i="0" u="none" strike="noStrike" kern="0" cap="none" spc="0" normalizeH="0" baseline="0" noProof="0" dirty="0">
              <a:ln>
                <a:noFill/>
              </a:ln>
              <a:solidFill>
                <a:schemeClr val="tx1"/>
              </a:solidFill>
              <a:effectLst/>
              <a:uLnTx/>
              <a:uFillTx/>
              <a:latin typeface="Calibri"/>
              <a:ea typeface="+mn-ea"/>
              <a:cs typeface="+mn-cs"/>
            </a:endParaRPr>
          </a:p>
        </p:txBody>
      </p:sp>
      <p:sp>
        <p:nvSpPr>
          <p:cNvPr id="65" name="Freeform 14"/>
          <p:cNvSpPr>
            <a:spLocks noChangeAspect="1"/>
          </p:cNvSpPr>
          <p:nvPr/>
        </p:nvSpPr>
        <p:spPr>
          <a:xfrm>
            <a:off x="3705711" y="2509593"/>
            <a:ext cx="1808777" cy="1571789"/>
          </a:xfrm>
          <a:custGeom>
            <a:avLst/>
            <a:gdLst>
              <a:gd name="connsiteX0" fmla="*/ 1552073 w 6244389"/>
              <a:gd name="connsiteY0" fmla="*/ 0 h 5426243"/>
              <a:gd name="connsiteX1" fmla="*/ 4704347 w 6244389"/>
              <a:gd name="connsiteY1" fmla="*/ 12032 h 5426243"/>
              <a:gd name="connsiteX2" fmla="*/ 6244389 w 6244389"/>
              <a:gd name="connsiteY2" fmla="*/ 2755232 h 5426243"/>
              <a:gd name="connsiteX3" fmla="*/ 4704347 w 6244389"/>
              <a:gd name="connsiteY3" fmla="*/ 5414211 h 5426243"/>
              <a:gd name="connsiteX4" fmla="*/ 1564105 w 6244389"/>
              <a:gd name="connsiteY4" fmla="*/ 5426243 h 5426243"/>
              <a:gd name="connsiteX5" fmla="*/ 0 w 6244389"/>
              <a:gd name="connsiteY5" fmla="*/ 2731169 h 5426243"/>
              <a:gd name="connsiteX6" fmla="*/ 1552073 w 6244389"/>
              <a:gd name="connsiteY6" fmla="*/ 0 h 54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4389" h="5426243">
                <a:moveTo>
                  <a:pt x="1552073" y="0"/>
                </a:moveTo>
                <a:lnTo>
                  <a:pt x="4704347" y="12032"/>
                </a:lnTo>
                <a:lnTo>
                  <a:pt x="6244389" y="2755232"/>
                </a:lnTo>
                <a:lnTo>
                  <a:pt x="4704347" y="5414211"/>
                </a:lnTo>
                <a:lnTo>
                  <a:pt x="1564105" y="5426243"/>
                </a:lnTo>
                <a:lnTo>
                  <a:pt x="0" y="2731169"/>
                </a:lnTo>
                <a:lnTo>
                  <a:pt x="1552073" y="0"/>
                </a:lnTo>
                <a:close/>
              </a:path>
            </a:pathLst>
          </a:custGeom>
          <a:solidFill>
            <a:schemeClr val="tx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600" kern="0" dirty="0">
                <a:solidFill>
                  <a:schemeClr val="tx1"/>
                </a:solidFill>
              </a:rPr>
              <a:t>Dashboards &amp; Visualization</a:t>
            </a:r>
            <a:endParaRPr kumimoji="0" lang="en-US" sz="1600" b="0" i="0" u="none" strike="noStrike" kern="0" cap="none" spc="0" normalizeH="0" baseline="0" noProof="0" dirty="0">
              <a:ln>
                <a:noFill/>
              </a:ln>
              <a:solidFill>
                <a:schemeClr val="tx1"/>
              </a:solidFill>
              <a:effectLst/>
              <a:uLnTx/>
              <a:uFillTx/>
              <a:latin typeface="Calibri"/>
            </a:endParaRPr>
          </a:p>
        </p:txBody>
      </p:sp>
      <p:sp>
        <p:nvSpPr>
          <p:cNvPr id="66" name="Freeform 15"/>
          <p:cNvSpPr>
            <a:spLocks noChangeAspect="1"/>
          </p:cNvSpPr>
          <p:nvPr/>
        </p:nvSpPr>
        <p:spPr>
          <a:xfrm>
            <a:off x="6677513" y="2509594"/>
            <a:ext cx="1808777" cy="1571789"/>
          </a:xfrm>
          <a:custGeom>
            <a:avLst/>
            <a:gdLst>
              <a:gd name="connsiteX0" fmla="*/ 1552073 w 6244389"/>
              <a:gd name="connsiteY0" fmla="*/ 0 h 5426243"/>
              <a:gd name="connsiteX1" fmla="*/ 4704347 w 6244389"/>
              <a:gd name="connsiteY1" fmla="*/ 12032 h 5426243"/>
              <a:gd name="connsiteX2" fmla="*/ 6244389 w 6244389"/>
              <a:gd name="connsiteY2" fmla="*/ 2755232 h 5426243"/>
              <a:gd name="connsiteX3" fmla="*/ 4704347 w 6244389"/>
              <a:gd name="connsiteY3" fmla="*/ 5414211 h 5426243"/>
              <a:gd name="connsiteX4" fmla="*/ 1564105 w 6244389"/>
              <a:gd name="connsiteY4" fmla="*/ 5426243 h 5426243"/>
              <a:gd name="connsiteX5" fmla="*/ 0 w 6244389"/>
              <a:gd name="connsiteY5" fmla="*/ 2731169 h 5426243"/>
              <a:gd name="connsiteX6" fmla="*/ 1552073 w 6244389"/>
              <a:gd name="connsiteY6" fmla="*/ 0 h 54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4389" h="5426243">
                <a:moveTo>
                  <a:pt x="1552073" y="0"/>
                </a:moveTo>
                <a:lnTo>
                  <a:pt x="4704347" y="12032"/>
                </a:lnTo>
                <a:lnTo>
                  <a:pt x="6244389" y="2755232"/>
                </a:lnTo>
                <a:lnTo>
                  <a:pt x="4704347" y="5414211"/>
                </a:lnTo>
                <a:lnTo>
                  <a:pt x="1564105" y="5426243"/>
                </a:lnTo>
                <a:lnTo>
                  <a:pt x="0" y="2731169"/>
                </a:lnTo>
                <a:lnTo>
                  <a:pt x="1552073" y="0"/>
                </a:lnTo>
                <a:close/>
              </a:path>
            </a:pathLst>
          </a:custGeom>
          <a:solidFill>
            <a:srgbClr val="87A2B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chemeClr val="tx1"/>
                </a:solidFill>
                <a:effectLst/>
                <a:uLnTx/>
                <a:uFillTx/>
                <a:latin typeface="Calibri"/>
                <a:ea typeface="+mn-ea"/>
                <a:cs typeface="+mn-cs"/>
              </a:rPr>
              <a:t>Connectivity</a:t>
            </a:r>
            <a:endParaRPr kumimoji="0" lang="en-US" sz="1600" b="0" i="0" u="none" strike="noStrike" kern="0" cap="none" spc="0" normalizeH="0" baseline="0" noProof="0" dirty="0">
              <a:ln>
                <a:noFill/>
              </a:ln>
              <a:solidFill>
                <a:schemeClr val="tx1"/>
              </a:solidFill>
              <a:effectLst/>
              <a:uLnTx/>
              <a:uFillTx/>
              <a:latin typeface="Calibri"/>
              <a:ea typeface="+mn-ea"/>
              <a:cs typeface="+mn-cs"/>
            </a:endParaRPr>
          </a:p>
        </p:txBody>
      </p:sp>
      <p:sp>
        <p:nvSpPr>
          <p:cNvPr id="67" name="Freeform 16"/>
          <p:cNvSpPr>
            <a:spLocks noChangeAspect="1"/>
          </p:cNvSpPr>
          <p:nvPr/>
        </p:nvSpPr>
        <p:spPr>
          <a:xfrm>
            <a:off x="3705712" y="4235634"/>
            <a:ext cx="1808777" cy="1571789"/>
          </a:xfrm>
          <a:custGeom>
            <a:avLst/>
            <a:gdLst>
              <a:gd name="connsiteX0" fmla="*/ 1552073 w 6244389"/>
              <a:gd name="connsiteY0" fmla="*/ 0 h 5426243"/>
              <a:gd name="connsiteX1" fmla="*/ 4704347 w 6244389"/>
              <a:gd name="connsiteY1" fmla="*/ 12032 h 5426243"/>
              <a:gd name="connsiteX2" fmla="*/ 6244389 w 6244389"/>
              <a:gd name="connsiteY2" fmla="*/ 2755232 h 5426243"/>
              <a:gd name="connsiteX3" fmla="*/ 4704347 w 6244389"/>
              <a:gd name="connsiteY3" fmla="*/ 5414211 h 5426243"/>
              <a:gd name="connsiteX4" fmla="*/ 1564105 w 6244389"/>
              <a:gd name="connsiteY4" fmla="*/ 5426243 h 5426243"/>
              <a:gd name="connsiteX5" fmla="*/ 0 w 6244389"/>
              <a:gd name="connsiteY5" fmla="*/ 2731169 h 5426243"/>
              <a:gd name="connsiteX6" fmla="*/ 1552073 w 6244389"/>
              <a:gd name="connsiteY6" fmla="*/ 0 h 54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4389" h="5426243">
                <a:moveTo>
                  <a:pt x="1552073" y="0"/>
                </a:moveTo>
                <a:lnTo>
                  <a:pt x="4704347" y="12032"/>
                </a:lnTo>
                <a:lnTo>
                  <a:pt x="6244389" y="2755232"/>
                </a:lnTo>
                <a:lnTo>
                  <a:pt x="4704347" y="5414211"/>
                </a:lnTo>
                <a:lnTo>
                  <a:pt x="1564105" y="5426243"/>
                </a:lnTo>
                <a:lnTo>
                  <a:pt x="0" y="2731169"/>
                </a:lnTo>
                <a:lnTo>
                  <a:pt x="1552073" y="0"/>
                </a:lnTo>
                <a:close/>
              </a:path>
            </a:pathLst>
          </a:custGeom>
          <a:solidFill>
            <a:srgbClr val="D0DAE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0" dirty="0" smtClean="0">
                <a:solidFill>
                  <a:schemeClr val="tx1"/>
                </a:solidFill>
                <a:latin typeface="Calibri"/>
              </a:rPr>
              <a:t>Hardware</a:t>
            </a:r>
            <a:endParaRPr kumimoji="0" lang="en-US" sz="1600" b="0" i="0" u="none" strike="noStrike" kern="0" cap="none" spc="0" normalizeH="0" baseline="0" noProof="0" dirty="0">
              <a:ln>
                <a:noFill/>
              </a:ln>
              <a:solidFill>
                <a:schemeClr val="tx1"/>
              </a:solidFill>
              <a:effectLst/>
              <a:uLnTx/>
              <a:uFillTx/>
              <a:latin typeface="Calibri"/>
            </a:endParaRPr>
          </a:p>
        </p:txBody>
      </p:sp>
      <p:sp>
        <p:nvSpPr>
          <p:cNvPr id="68" name="Freeform 17"/>
          <p:cNvSpPr>
            <a:spLocks noChangeAspect="1"/>
          </p:cNvSpPr>
          <p:nvPr/>
        </p:nvSpPr>
        <p:spPr>
          <a:xfrm>
            <a:off x="6677512" y="4233783"/>
            <a:ext cx="1808777" cy="1571789"/>
          </a:xfrm>
          <a:custGeom>
            <a:avLst/>
            <a:gdLst>
              <a:gd name="connsiteX0" fmla="*/ 1552073 w 6244389"/>
              <a:gd name="connsiteY0" fmla="*/ 0 h 5426243"/>
              <a:gd name="connsiteX1" fmla="*/ 4704347 w 6244389"/>
              <a:gd name="connsiteY1" fmla="*/ 12032 h 5426243"/>
              <a:gd name="connsiteX2" fmla="*/ 6244389 w 6244389"/>
              <a:gd name="connsiteY2" fmla="*/ 2755232 h 5426243"/>
              <a:gd name="connsiteX3" fmla="*/ 4704347 w 6244389"/>
              <a:gd name="connsiteY3" fmla="*/ 5414211 h 5426243"/>
              <a:gd name="connsiteX4" fmla="*/ 1564105 w 6244389"/>
              <a:gd name="connsiteY4" fmla="*/ 5426243 h 5426243"/>
              <a:gd name="connsiteX5" fmla="*/ 0 w 6244389"/>
              <a:gd name="connsiteY5" fmla="*/ 2731169 h 5426243"/>
              <a:gd name="connsiteX6" fmla="*/ 1552073 w 6244389"/>
              <a:gd name="connsiteY6" fmla="*/ 0 h 54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4389" h="5426243">
                <a:moveTo>
                  <a:pt x="1552073" y="0"/>
                </a:moveTo>
                <a:lnTo>
                  <a:pt x="4704347" y="12032"/>
                </a:lnTo>
                <a:lnTo>
                  <a:pt x="6244389" y="2755232"/>
                </a:lnTo>
                <a:lnTo>
                  <a:pt x="4704347" y="5414211"/>
                </a:lnTo>
                <a:lnTo>
                  <a:pt x="1564105" y="5426243"/>
                </a:lnTo>
                <a:lnTo>
                  <a:pt x="0" y="2731169"/>
                </a:lnTo>
                <a:lnTo>
                  <a:pt x="1552073" y="0"/>
                </a:lnTo>
                <a:close/>
              </a:path>
            </a:pathLst>
          </a:custGeom>
          <a:solidFill>
            <a:srgbClr val="97ABD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kern="0" dirty="0" smtClean="0">
                <a:solidFill>
                  <a:schemeClr val="tx1"/>
                </a:solidFill>
              </a:rPr>
              <a:t>Centralization</a:t>
            </a:r>
            <a:endParaRPr lang="en-US" sz="1600" kern="0" dirty="0">
              <a:solidFill>
                <a:schemeClr val="tx1"/>
              </a:solidFill>
            </a:endParaRPr>
          </a:p>
        </p:txBody>
      </p:sp>
      <p:grpSp>
        <p:nvGrpSpPr>
          <p:cNvPr id="70" name="Group 10"/>
          <p:cNvGrpSpPr/>
          <p:nvPr/>
        </p:nvGrpSpPr>
        <p:grpSpPr>
          <a:xfrm rot="10800000">
            <a:off x="2426041" y="6576598"/>
            <a:ext cx="3002065" cy="112331"/>
            <a:chOff x="7333979" y="3192220"/>
            <a:chExt cx="3002065" cy="112331"/>
          </a:xfrm>
        </p:grpSpPr>
        <p:sp>
          <p:nvSpPr>
            <p:cNvPr id="71" name="Oval 11"/>
            <p:cNvSpPr>
              <a:spLocks noChangeAspect="1"/>
            </p:cNvSpPr>
            <p:nvPr/>
          </p:nvSpPr>
          <p:spPr>
            <a:xfrm>
              <a:off x="7333979" y="3192220"/>
              <a:ext cx="112331" cy="11233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2" name="Straight Connector 18"/>
            <p:cNvCxnSpPr>
              <a:stCxn id="71" idx="6"/>
            </p:cNvCxnSpPr>
            <p:nvPr/>
          </p:nvCxnSpPr>
          <p:spPr>
            <a:xfrm rot="10800000" flipH="1">
              <a:off x="7446310" y="3248386"/>
              <a:ext cx="288973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73" name="TextBox 19"/>
          <p:cNvSpPr txBox="1"/>
          <p:nvPr/>
        </p:nvSpPr>
        <p:spPr>
          <a:xfrm>
            <a:off x="1645920" y="6124931"/>
            <a:ext cx="3208076" cy="461665"/>
          </a:xfrm>
          <a:prstGeom prst="rect">
            <a:avLst/>
          </a:prstGeom>
          <a:noFill/>
        </p:spPr>
        <p:txBody>
          <a:bodyPr wrap="square" rtlCol="0">
            <a:spAutoFit/>
          </a:bodyPr>
          <a:lstStyle/>
          <a:p>
            <a:pPr lvl="0" algn="r">
              <a:defRPr/>
            </a:pPr>
            <a:r>
              <a:rPr lang="en-US" sz="1200" kern="0" dirty="0">
                <a:solidFill>
                  <a:prstClr val="black"/>
                </a:solidFill>
              </a:rPr>
              <a:t>Multiple industrial connectors </a:t>
            </a:r>
            <a:r>
              <a:rPr lang="en-US" sz="1200" kern="0" dirty="0" smtClean="0">
                <a:solidFill>
                  <a:prstClr val="black"/>
                </a:solidFill>
              </a:rPr>
              <a:t>developed and easy integration </a:t>
            </a:r>
            <a:r>
              <a:rPr lang="en-US" sz="1200" kern="0" dirty="0">
                <a:solidFill>
                  <a:prstClr val="black"/>
                </a:solidFill>
              </a:rPr>
              <a:t>of new installation elements</a:t>
            </a:r>
          </a:p>
        </p:txBody>
      </p:sp>
      <p:grpSp>
        <p:nvGrpSpPr>
          <p:cNvPr id="74" name="Group 20"/>
          <p:cNvGrpSpPr/>
          <p:nvPr/>
        </p:nvGrpSpPr>
        <p:grpSpPr>
          <a:xfrm rot="10800000">
            <a:off x="637953" y="4983546"/>
            <a:ext cx="3002065" cy="112331"/>
            <a:chOff x="7333979" y="3192220"/>
            <a:chExt cx="3002065" cy="112331"/>
          </a:xfrm>
        </p:grpSpPr>
        <p:sp>
          <p:nvSpPr>
            <p:cNvPr id="75" name="Oval 21"/>
            <p:cNvSpPr>
              <a:spLocks noChangeAspect="1"/>
            </p:cNvSpPr>
            <p:nvPr/>
          </p:nvSpPr>
          <p:spPr>
            <a:xfrm>
              <a:off x="7333979" y="3192220"/>
              <a:ext cx="112331" cy="11233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6" name="Straight Connector 22"/>
            <p:cNvCxnSpPr>
              <a:stCxn id="75" idx="6"/>
            </p:cNvCxnSpPr>
            <p:nvPr/>
          </p:nvCxnSpPr>
          <p:spPr>
            <a:xfrm rot="10800000" flipH="1">
              <a:off x="7446310" y="3248386"/>
              <a:ext cx="288973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77" name="TextBox 23"/>
          <p:cNvSpPr txBox="1"/>
          <p:nvPr/>
        </p:nvSpPr>
        <p:spPr>
          <a:xfrm>
            <a:off x="261746" y="4347213"/>
            <a:ext cx="3116523" cy="646331"/>
          </a:xfrm>
          <a:prstGeom prst="rect">
            <a:avLst/>
          </a:prstGeom>
          <a:noFill/>
        </p:spPr>
        <p:txBody>
          <a:bodyPr wrap="square" rtlCol="0">
            <a:spAutoFit/>
          </a:bodyPr>
          <a:lstStyle/>
          <a:p>
            <a:pPr lvl="0" algn="r">
              <a:defRPr/>
            </a:pPr>
            <a:r>
              <a:rPr lang="en-US" sz="1200" kern="0" dirty="0">
                <a:solidFill>
                  <a:prstClr val="black"/>
                </a:solidFill>
              </a:rPr>
              <a:t>Small size, good computing power, robust encapsulation for industrial environments with high capacity of heat dissipation</a:t>
            </a:r>
          </a:p>
        </p:txBody>
      </p:sp>
      <p:grpSp>
        <p:nvGrpSpPr>
          <p:cNvPr id="78" name="Group 24"/>
          <p:cNvGrpSpPr/>
          <p:nvPr/>
        </p:nvGrpSpPr>
        <p:grpSpPr>
          <a:xfrm>
            <a:off x="8615824" y="3262100"/>
            <a:ext cx="3002065" cy="112331"/>
            <a:chOff x="7333979" y="3192220"/>
            <a:chExt cx="3002065" cy="112331"/>
          </a:xfrm>
        </p:grpSpPr>
        <p:sp>
          <p:nvSpPr>
            <p:cNvPr id="79" name="Oval 25"/>
            <p:cNvSpPr>
              <a:spLocks noChangeAspect="1"/>
            </p:cNvSpPr>
            <p:nvPr/>
          </p:nvSpPr>
          <p:spPr>
            <a:xfrm>
              <a:off x="7333979" y="3192220"/>
              <a:ext cx="112331" cy="11233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80" name="Straight Connector 26"/>
            <p:cNvCxnSpPr>
              <a:stCxn id="79" idx="6"/>
            </p:cNvCxnSpPr>
            <p:nvPr/>
          </p:nvCxnSpPr>
          <p:spPr>
            <a:xfrm rot="10800000" flipH="1">
              <a:off x="7446310" y="3248386"/>
              <a:ext cx="288973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81" name="TextBox 27"/>
          <p:cNvSpPr txBox="1"/>
          <p:nvPr/>
        </p:nvSpPr>
        <p:spPr>
          <a:xfrm>
            <a:off x="7401847" y="5940265"/>
            <a:ext cx="3542818" cy="646331"/>
          </a:xfrm>
          <a:prstGeom prst="rect">
            <a:avLst/>
          </a:prstGeom>
          <a:noFill/>
        </p:spPr>
        <p:txBody>
          <a:bodyPr wrap="square" rtlCol="0">
            <a:spAutoFit/>
          </a:bodyPr>
          <a:lstStyle/>
          <a:p>
            <a:pPr lvl="0">
              <a:defRPr/>
            </a:pPr>
            <a:r>
              <a:rPr lang="en-US" sz="1200" kern="0" dirty="0" smtClean="0">
                <a:solidFill>
                  <a:prstClr val="black"/>
                </a:solidFill>
              </a:rPr>
              <a:t>Capacity of remote and/or </a:t>
            </a:r>
            <a:r>
              <a:rPr lang="en-US" sz="1200" kern="0" dirty="0">
                <a:solidFill>
                  <a:prstClr val="black"/>
                </a:solidFill>
              </a:rPr>
              <a:t>automatic control of elements such as air conditioning, ventilation, accesses, switches, etc.</a:t>
            </a:r>
            <a:endParaRPr kumimoji="0" lang="en-US" sz="1200" b="0" i="0" u="none" strike="noStrike" kern="0" cap="none" spc="0" normalizeH="0" baseline="0" noProof="0" dirty="0">
              <a:ln>
                <a:noFill/>
              </a:ln>
              <a:solidFill>
                <a:prstClr val="black"/>
              </a:solidFill>
              <a:effectLst/>
              <a:uLnTx/>
              <a:uFillTx/>
              <a:latin typeface="Calibri"/>
              <a:ea typeface="+mn-ea"/>
              <a:cs typeface="+mn-cs"/>
            </a:endParaRPr>
          </a:p>
        </p:txBody>
      </p:sp>
      <p:grpSp>
        <p:nvGrpSpPr>
          <p:cNvPr id="82" name="Group 36"/>
          <p:cNvGrpSpPr/>
          <p:nvPr/>
        </p:nvGrpSpPr>
        <p:grpSpPr>
          <a:xfrm>
            <a:off x="6827736" y="6576598"/>
            <a:ext cx="3002065" cy="112331"/>
            <a:chOff x="7333979" y="3192220"/>
            <a:chExt cx="3002065" cy="112331"/>
          </a:xfrm>
        </p:grpSpPr>
        <p:sp>
          <p:nvSpPr>
            <p:cNvPr id="83" name="Oval 37"/>
            <p:cNvSpPr>
              <a:spLocks noChangeAspect="1"/>
            </p:cNvSpPr>
            <p:nvPr/>
          </p:nvSpPr>
          <p:spPr>
            <a:xfrm>
              <a:off x="7333979" y="3192220"/>
              <a:ext cx="112331" cy="11233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84" name="Straight Connector 38"/>
            <p:cNvCxnSpPr>
              <a:stCxn id="83" idx="6"/>
            </p:cNvCxnSpPr>
            <p:nvPr/>
          </p:nvCxnSpPr>
          <p:spPr>
            <a:xfrm rot="10800000" flipH="1">
              <a:off x="7446310" y="3248386"/>
              <a:ext cx="288973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85" name="TextBox 39"/>
          <p:cNvSpPr txBox="1"/>
          <p:nvPr/>
        </p:nvSpPr>
        <p:spPr>
          <a:xfrm>
            <a:off x="8813730" y="3333624"/>
            <a:ext cx="3115673" cy="646331"/>
          </a:xfrm>
          <a:prstGeom prst="rect">
            <a:avLst/>
          </a:prstGeom>
          <a:noFill/>
        </p:spPr>
        <p:txBody>
          <a:bodyPr wrap="square" rtlCol="0">
            <a:spAutoFit/>
          </a:bodyPr>
          <a:lstStyle/>
          <a:p>
            <a:pPr lvl="0">
              <a:defRPr/>
            </a:pPr>
            <a:r>
              <a:rPr lang="en-US" sz="1200" kern="0" dirty="0">
                <a:solidFill>
                  <a:prstClr val="black"/>
                </a:solidFill>
              </a:rPr>
              <a:t>Mobile, </a:t>
            </a:r>
            <a:r>
              <a:rPr lang="en-US" sz="1200" kern="0" dirty="0" err="1" smtClean="0">
                <a:solidFill>
                  <a:prstClr val="black"/>
                </a:solidFill>
              </a:rPr>
              <a:t>WiFi</a:t>
            </a:r>
            <a:r>
              <a:rPr lang="en-US" sz="1200" kern="0" dirty="0">
                <a:solidFill>
                  <a:prstClr val="black"/>
                </a:solidFill>
              </a:rPr>
              <a:t>, </a:t>
            </a:r>
            <a:r>
              <a:rPr lang="en-US" sz="1200" kern="0" dirty="0" err="1">
                <a:solidFill>
                  <a:prstClr val="black"/>
                </a:solidFill>
              </a:rPr>
              <a:t>Zigbee</a:t>
            </a:r>
            <a:r>
              <a:rPr lang="en-US" sz="1200" kern="0" dirty="0">
                <a:solidFill>
                  <a:prstClr val="black"/>
                </a:solidFill>
              </a:rPr>
              <a:t> and other communication technology capability. </a:t>
            </a:r>
            <a:r>
              <a:rPr lang="en-US" sz="1200" kern="0" dirty="0" smtClean="0">
                <a:solidFill>
                  <a:prstClr val="black"/>
                </a:solidFill>
              </a:rPr>
              <a:t>Ports for </a:t>
            </a:r>
            <a:r>
              <a:rPr lang="en-US" sz="1200" kern="0" dirty="0">
                <a:solidFill>
                  <a:prstClr val="black"/>
                </a:solidFill>
              </a:rPr>
              <a:t>cable connection, industrial devices and </a:t>
            </a:r>
            <a:r>
              <a:rPr lang="en-US" sz="1200" kern="0" dirty="0" smtClean="0">
                <a:solidFill>
                  <a:prstClr val="black"/>
                </a:solidFill>
              </a:rPr>
              <a:t>signals</a:t>
            </a:r>
            <a:endParaRPr lang="en-US" sz="1200" kern="0" dirty="0">
              <a:solidFill>
                <a:prstClr val="black"/>
              </a:solidFill>
            </a:endParaRPr>
          </a:p>
        </p:txBody>
      </p:sp>
      <p:grpSp>
        <p:nvGrpSpPr>
          <p:cNvPr id="86" name="Group 40"/>
          <p:cNvGrpSpPr/>
          <p:nvPr/>
        </p:nvGrpSpPr>
        <p:grpSpPr>
          <a:xfrm>
            <a:off x="6827736" y="1647499"/>
            <a:ext cx="3002065" cy="112331"/>
            <a:chOff x="7333979" y="3192220"/>
            <a:chExt cx="3002065" cy="112331"/>
          </a:xfrm>
        </p:grpSpPr>
        <p:sp>
          <p:nvSpPr>
            <p:cNvPr id="87" name="Oval 41"/>
            <p:cNvSpPr>
              <a:spLocks noChangeAspect="1"/>
            </p:cNvSpPr>
            <p:nvPr/>
          </p:nvSpPr>
          <p:spPr>
            <a:xfrm>
              <a:off x="7333979" y="3192220"/>
              <a:ext cx="112331" cy="11233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88" name="Straight Connector 42"/>
            <p:cNvCxnSpPr>
              <a:stCxn id="87" idx="6"/>
            </p:cNvCxnSpPr>
            <p:nvPr/>
          </p:nvCxnSpPr>
          <p:spPr>
            <a:xfrm rot="10800000" flipH="1">
              <a:off x="7446310" y="3248386"/>
              <a:ext cx="288973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89" name="TextBox 43"/>
          <p:cNvSpPr txBox="1"/>
          <p:nvPr/>
        </p:nvSpPr>
        <p:spPr>
          <a:xfrm>
            <a:off x="7401847" y="1759830"/>
            <a:ext cx="3542818" cy="646331"/>
          </a:xfrm>
          <a:prstGeom prst="rect">
            <a:avLst/>
          </a:prstGeom>
          <a:noFill/>
        </p:spPr>
        <p:txBody>
          <a:bodyPr wrap="square" rtlCol="0">
            <a:spAutoFit/>
          </a:bodyPr>
          <a:lstStyle/>
          <a:p>
            <a:pPr lvl="0">
              <a:defRPr/>
            </a:pPr>
            <a:r>
              <a:rPr lang="en-US" sz="1200" kern="0" dirty="0" smtClean="0">
                <a:solidFill>
                  <a:prstClr val="black"/>
                </a:solidFill>
              </a:rPr>
              <a:t>Capacity of analyze historic data with data </a:t>
            </a:r>
            <a:r>
              <a:rPr lang="en-US" sz="1200" kern="0" dirty="0">
                <a:solidFill>
                  <a:prstClr val="black"/>
                </a:solidFill>
              </a:rPr>
              <a:t>mining, predictive modelling, </a:t>
            </a:r>
            <a:r>
              <a:rPr lang="en-US" sz="1200" kern="0" dirty="0" smtClean="0">
                <a:solidFill>
                  <a:prstClr val="black"/>
                </a:solidFill>
              </a:rPr>
              <a:t>and machine learning, to make predictions</a:t>
            </a:r>
            <a:endParaRPr kumimoji="0" lang="en-US" sz="1200" b="0" i="0" u="none" strike="noStrike" kern="0" cap="none" spc="0" normalizeH="0" baseline="0" noProof="0" dirty="0">
              <a:ln>
                <a:noFill/>
              </a:ln>
              <a:solidFill>
                <a:prstClr val="black"/>
              </a:solidFill>
              <a:effectLst/>
              <a:uLnTx/>
              <a:uFillTx/>
              <a:latin typeface="Calibri"/>
              <a:ea typeface="+mn-ea"/>
              <a:cs typeface="+mn-cs"/>
            </a:endParaRPr>
          </a:p>
        </p:txBody>
      </p:sp>
      <p:grpSp>
        <p:nvGrpSpPr>
          <p:cNvPr id="90" name="Group 44"/>
          <p:cNvGrpSpPr/>
          <p:nvPr/>
        </p:nvGrpSpPr>
        <p:grpSpPr>
          <a:xfrm>
            <a:off x="8615824" y="4983545"/>
            <a:ext cx="3002065" cy="112331"/>
            <a:chOff x="7333979" y="3192220"/>
            <a:chExt cx="3002065" cy="112331"/>
          </a:xfrm>
        </p:grpSpPr>
        <p:sp>
          <p:nvSpPr>
            <p:cNvPr id="91" name="Oval 45"/>
            <p:cNvSpPr>
              <a:spLocks noChangeAspect="1"/>
            </p:cNvSpPr>
            <p:nvPr/>
          </p:nvSpPr>
          <p:spPr>
            <a:xfrm>
              <a:off x="7333979" y="3192220"/>
              <a:ext cx="112331" cy="11233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92" name="Straight Connector 46"/>
            <p:cNvCxnSpPr>
              <a:stCxn id="91" idx="6"/>
            </p:cNvCxnSpPr>
            <p:nvPr/>
          </p:nvCxnSpPr>
          <p:spPr>
            <a:xfrm rot="10800000" flipH="1">
              <a:off x="7446310" y="3248386"/>
              <a:ext cx="288973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93" name="TextBox 47"/>
          <p:cNvSpPr txBox="1"/>
          <p:nvPr/>
        </p:nvSpPr>
        <p:spPr>
          <a:xfrm>
            <a:off x="8813731" y="4347212"/>
            <a:ext cx="3240000" cy="646331"/>
          </a:xfrm>
          <a:prstGeom prst="rect">
            <a:avLst/>
          </a:prstGeom>
          <a:noFill/>
        </p:spPr>
        <p:txBody>
          <a:bodyPr wrap="square" rtlCol="0">
            <a:spAutoFit/>
          </a:bodyPr>
          <a:lstStyle/>
          <a:p>
            <a:pPr lvl="0">
              <a:defRPr/>
            </a:pPr>
            <a:r>
              <a:rPr lang="en-US" sz="1200" kern="0" dirty="0">
                <a:solidFill>
                  <a:prstClr val="black"/>
                </a:solidFill>
              </a:rPr>
              <a:t>Ability to control multiple gateways from a central station, mass upgrades of remote stations and centralization of information</a:t>
            </a:r>
          </a:p>
        </p:txBody>
      </p:sp>
      <p:grpSp>
        <p:nvGrpSpPr>
          <p:cNvPr id="94" name="Group 48"/>
          <p:cNvGrpSpPr/>
          <p:nvPr/>
        </p:nvGrpSpPr>
        <p:grpSpPr>
          <a:xfrm rot="10800000">
            <a:off x="637953" y="3205935"/>
            <a:ext cx="3002065" cy="112331"/>
            <a:chOff x="7333979" y="3192220"/>
            <a:chExt cx="3002065" cy="112331"/>
          </a:xfrm>
        </p:grpSpPr>
        <p:sp>
          <p:nvSpPr>
            <p:cNvPr id="95" name="Oval 49"/>
            <p:cNvSpPr>
              <a:spLocks noChangeAspect="1"/>
            </p:cNvSpPr>
            <p:nvPr/>
          </p:nvSpPr>
          <p:spPr>
            <a:xfrm>
              <a:off x="7333979" y="3192220"/>
              <a:ext cx="112331" cy="11233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96" name="Straight Connector 50"/>
            <p:cNvCxnSpPr>
              <a:stCxn id="95" idx="6"/>
            </p:cNvCxnSpPr>
            <p:nvPr/>
          </p:nvCxnSpPr>
          <p:spPr>
            <a:xfrm rot="10800000" flipH="1">
              <a:off x="7446310" y="3248386"/>
              <a:ext cx="288973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97" name="TextBox 51"/>
          <p:cNvSpPr txBox="1"/>
          <p:nvPr/>
        </p:nvSpPr>
        <p:spPr>
          <a:xfrm>
            <a:off x="261746" y="3318265"/>
            <a:ext cx="3116523" cy="646331"/>
          </a:xfrm>
          <a:prstGeom prst="rect">
            <a:avLst/>
          </a:prstGeom>
          <a:noFill/>
        </p:spPr>
        <p:txBody>
          <a:bodyPr wrap="square" rtlCol="0">
            <a:spAutoFit/>
          </a:bodyPr>
          <a:lstStyle/>
          <a:p>
            <a:pPr lvl="0" algn="r">
              <a:defRPr/>
            </a:pPr>
            <a:r>
              <a:rPr lang="en-US" sz="1200" kern="0" dirty="0" smtClean="0">
                <a:solidFill>
                  <a:prstClr val="black"/>
                </a:solidFill>
              </a:rPr>
              <a:t>Friendly </a:t>
            </a:r>
            <a:r>
              <a:rPr lang="en-US" sz="1200" kern="0" dirty="0">
                <a:solidFill>
                  <a:prstClr val="black"/>
                </a:solidFill>
              </a:rPr>
              <a:t>visualization, </a:t>
            </a:r>
            <a:r>
              <a:rPr lang="en-US" sz="1200" kern="0" dirty="0" smtClean="0">
                <a:solidFill>
                  <a:prstClr val="black"/>
                </a:solidFill>
              </a:rPr>
              <a:t>with dashboards </a:t>
            </a:r>
            <a:r>
              <a:rPr lang="en-US" sz="1200" kern="0" dirty="0">
                <a:solidFill>
                  <a:prstClr val="black"/>
                </a:solidFill>
              </a:rPr>
              <a:t>and modules </a:t>
            </a:r>
            <a:r>
              <a:rPr lang="en-US" sz="1200" kern="0" dirty="0" smtClean="0">
                <a:solidFill>
                  <a:prstClr val="black"/>
                </a:solidFill>
              </a:rPr>
              <a:t>to </a:t>
            </a:r>
            <a:r>
              <a:rPr lang="en-US" sz="1200" kern="0" dirty="0">
                <a:solidFill>
                  <a:prstClr val="black"/>
                </a:solidFill>
              </a:rPr>
              <a:t>monitor and control the different sensors, alarms</a:t>
            </a:r>
            <a:r>
              <a:rPr lang="en-US" sz="1200" kern="0" dirty="0" smtClean="0">
                <a:solidFill>
                  <a:prstClr val="black"/>
                </a:solidFill>
              </a:rPr>
              <a:t>, update parameters</a:t>
            </a:r>
            <a:r>
              <a:rPr lang="en-US" sz="1200" kern="0" dirty="0">
                <a:solidFill>
                  <a:prstClr val="black"/>
                </a:solidFill>
              </a:rPr>
              <a:t>, </a:t>
            </a:r>
            <a:r>
              <a:rPr lang="en-US" sz="1200" kern="0" dirty="0" err="1">
                <a:solidFill>
                  <a:prstClr val="black"/>
                </a:solidFill>
              </a:rPr>
              <a:t>etc</a:t>
            </a:r>
            <a:endParaRPr kumimoji="0" lang="en-US" sz="1200" b="0" i="0" u="none" strike="noStrike" kern="0" cap="none" spc="0" normalizeH="0" baseline="0" noProof="0" dirty="0">
              <a:ln>
                <a:noFill/>
              </a:ln>
              <a:solidFill>
                <a:prstClr val="black"/>
              </a:solidFill>
              <a:effectLst/>
              <a:uLnTx/>
              <a:uFillTx/>
              <a:latin typeface="Calibri"/>
              <a:ea typeface="+mn-ea"/>
              <a:cs typeface="+mn-cs"/>
            </a:endParaRPr>
          </a:p>
        </p:txBody>
      </p:sp>
      <p:grpSp>
        <p:nvGrpSpPr>
          <p:cNvPr id="98" name="Group 52"/>
          <p:cNvGrpSpPr/>
          <p:nvPr/>
        </p:nvGrpSpPr>
        <p:grpSpPr>
          <a:xfrm rot="10800000">
            <a:off x="2426041" y="1647499"/>
            <a:ext cx="3002065" cy="112331"/>
            <a:chOff x="7333979" y="3192220"/>
            <a:chExt cx="3002065" cy="112331"/>
          </a:xfrm>
        </p:grpSpPr>
        <p:sp>
          <p:nvSpPr>
            <p:cNvPr id="99" name="Oval 53"/>
            <p:cNvSpPr>
              <a:spLocks noChangeAspect="1"/>
            </p:cNvSpPr>
            <p:nvPr/>
          </p:nvSpPr>
          <p:spPr>
            <a:xfrm>
              <a:off x="7333979" y="3192220"/>
              <a:ext cx="112331" cy="11233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00" name="Straight Connector 54"/>
            <p:cNvCxnSpPr>
              <a:stCxn id="99" idx="6"/>
            </p:cNvCxnSpPr>
            <p:nvPr/>
          </p:nvCxnSpPr>
          <p:spPr>
            <a:xfrm rot="10800000" flipH="1">
              <a:off x="7446310" y="3248386"/>
              <a:ext cx="288973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01" name="TextBox 55"/>
          <p:cNvSpPr txBox="1"/>
          <p:nvPr/>
        </p:nvSpPr>
        <p:spPr>
          <a:xfrm>
            <a:off x="1465729" y="1759829"/>
            <a:ext cx="3388267" cy="830997"/>
          </a:xfrm>
          <a:prstGeom prst="rect">
            <a:avLst/>
          </a:prstGeom>
          <a:noFill/>
        </p:spPr>
        <p:txBody>
          <a:bodyPr wrap="square" rtlCol="0">
            <a:spAutoFit/>
          </a:bodyPr>
          <a:lstStyle/>
          <a:p>
            <a:pPr algn="r">
              <a:defRPr/>
            </a:pPr>
            <a:r>
              <a:rPr lang="en-US" sz="1200" kern="0" dirty="0" smtClean="0">
                <a:solidFill>
                  <a:prstClr val="black"/>
                </a:solidFill>
              </a:rPr>
              <a:t>Ability </a:t>
            </a:r>
            <a:r>
              <a:rPr lang="en-US" sz="1200" kern="0" dirty="0">
                <a:solidFill>
                  <a:prstClr val="black"/>
                </a:solidFill>
              </a:rPr>
              <a:t>to </a:t>
            </a:r>
            <a:r>
              <a:rPr lang="en-US" sz="1200" kern="0" dirty="0" smtClean="0">
                <a:solidFill>
                  <a:prstClr val="black"/>
                </a:solidFill>
              </a:rPr>
              <a:t>model and transform useful information, graphs and tables, for conclusions, decision making </a:t>
            </a:r>
            <a:r>
              <a:rPr lang="en-US" sz="1200" kern="0" dirty="0">
                <a:solidFill>
                  <a:prstClr val="black"/>
                </a:solidFill>
              </a:rPr>
              <a:t>and suggestions for optimization</a:t>
            </a:r>
          </a:p>
          <a:p>
            <a:pPr lvl="0" algn="r">
              <a:defRPr/>
            </a:pPr>
            <a:endParaRPr kumimoji="0" lang="en-US" sz="1200" b="0" i="0" u="none" strike="noStrike" kern="0" cap="none" spc="0" normalizeH="0" baseline="0" noProof="0" dirty="0">
              <a:ln>
                <a:noFill/>
              </a:ln>
              <a:solidFill>
                <a:prstClr val="black"/>
              </a:solidFill>
              <a:effectLst/>
              <a:uLnTx/>
              <a:uFillTx/>
              <a:latin typeface="Calibri"/>
              <a:ea typeface="+mn-ea"/>
              <a:cs typeface="+mn-cs"/>
            </a:endParaRPr>
          </a:p>
        </p:txBody>
      </p:sp>
      <p:sp>
        <p:nvSpPr>
          <p:cNvPr id="104" name="Rectángulo 103"/>
          <p:cNvSpPr/>
          <p:nvPr/>
        </p:nvSpPr>
        <p:spPr>
          <a:xfrm>
            <a:off x="5510309" y="4003672"/>
            <a:ext cx="1239250" cy="338554"/>
          </a:xfrm>
          <a:prstGeom prst="rect">
            <a:avLst/>
          </a:prstGeom>
        </p:spPr>
        <p:txBody>
          <a:bodyPr wrap="none">
            <a:spAutoFit/>
          </a:bodyPr>
          <a:lstStyle/>
          <a:p>
            <a:r>
              <a:rPr lang="en-GB" sz="1600" b="1" dirty="0" err="1" smtClean="0">
                <a:sym typeface="Arial"/>
              </a:rPr>
              <a:t>IoT</a:t>
            </a:r>
            <a:r>
              <a:rPr lang="en-GB" sz="1600" b="1" dirty="0" smtClean="0">
                <a:sym typeface="Arial"/>
              </a:rPr>
              <a:t> Platform</a:t>
            </a:r>
            <a:endParaRPr lang="en-GB" sz="1600" dirty="0"/>
          </a:p>
        </p:txBody>
      </p:sp>
    </p:spTree>
    <p:extLst>
      <p:ext uri="{BB962C8B-B14F-4D97-AF65-F5344CB8AC3E}">
        <p14:creationId xmlns:p14="http://schemas.microsoft.com/office/powerpoint/2010/main" val="4263345359"/>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4">
            <a:extLst>
              <a:ext uri="{FF2B5EF4-FFF2-40B4-BE49-F238E27FC236}">
                <a16:creationId xmlns="" xmlns:a16="http://schemas.microsoft.com/office/drawing/2014/main" id="{4ED7EA5A-0F29-C044-986B-78AE88DEB4F1}"/>
              </a:ext>
            </a:extLst>
          </p:cNvPr>
          <p:cNvSpPr>
            <a:spLocks noGrp="1"/>
          </p:cNvSpPr>
          <p:nvPr>
            <p:ph type="body" sz="quarter" idx="4294967295"/>
          </p:nvPr>
        </p:nvSpPr>
        <p:spPr>
          <a:xfrm>
            <a:off x="543554" y="1754033"/>
            <a:ext cx="10778162" cy="349309"/>
          </a:xfrm>
          <a:prstGeom prst="rect">
            <a:avLst/>
          </a:prstGeom>
        </p:spPr>
        <p:txBody>
          <a:bodyPr>
            <a:noAutofit/>
          </a:bodyPr>
          <a:lstStyle/>
          <a:p>
            <a:pPr marL="0" indent="0">
              <a:lnSpc>
                <a:spcPct val="110000"/>
              </a:lnSpc>
              <a:spcBef>
                <a:spcPts val="0"/>
              </a:spcBef>
              <a:buNone/>
            </a:pPr>
            <a:r>
              <a:rPr lang="en-GB" sz="1400" b="1" dirty="0" smtClean="0"/>
              <a:t>Niagara 4 – User Interface main features &amp; image examples</a:t>
            </a:r>
            <a:endParaRPr lang="en-GB" sz="1400" b="1" dirty="0"/>
          </a:p>
        </p:txBody>
      </p:sp>
      <p:sp>
        <p:nvSpPr>
          <p:cNvPr id="16" name="Rectangle 2"/>
          <p:cNvSpPr/>
          <p:nvPr/>
        </p:nvSpPr>
        <p:spPr>
          <a:xfrm>
            <a:off x="695399" y="897966"/>
            <a:ext cx="10869071" cy="662390"/>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txBody>
          <a:bodyPr wrap="square" lIns="47996" tIns="47996" rIns="47996" bIns="47996">
            <a:noAutofit/>
          </a:bodyPr>
          <a:lstStyle/>
          <a:p>
            <a:pPr>
              <a:lnSpc>
                <a:spcPct val="110000"/>
              </a:lnSpc>
            </a:pPr>
            <a:r>
              <a:rPr lang="en-US" sz="1600" dirty="0" smtClean="0"/>
              <a:t>Niagara 4 features a bold, intuitive and easy to use interface. The platform utilized HTML 5 to provide an array of rich features and its powerful new UI framework makes the user experience simpler and more robust, giving users maximum control of their data and decisions.</a:t>
            </a:r>
            <a:endParaRPr lang="en-GB" sz="1600" dirty="0"/>
          </a:p>
        </p:txBody>
      </p:sp>
      <p:sp>
        <p:nvSpPr>
          <p:cNvPr id="20" name="Rectángulo 25"/>
          <p:cNvSpPr/>
          <p:nvPr/>
        </p:nvSpPr>
        <p:spPr>
          <a:xfrm>
            <a:off x="695400" y="436568"/>
            <a:ext cx="8229600" cy="585750"/>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47996" tIns="47996" rIns="47996" bIns="47996"/>
          <a:lstStyle/>
          <a:p>
            <a:pPr>
              <a:spcBef>
                <a:spcPts val="1600"/>
              </a:spcBef>
              <a:defRPr/>
            </a:pPr>
            <a:r>
              <a:rPr lang="en-GB" sz="2000" b="1" dirty="0" smtClean="0">
                <a:solidFill>
                  <a:prstClr val="black"/>
                </a:solidFill>
              </a:rPr>
              <a:t>DASHBOARDS &amp; VISUALIZATION: USER INTERFACE</a:t>
            </a:r>
            <a:endParaRPr lang="en-GB" sz="2000" b="1" dirty="0">
              <a:solidFill>
                <a:prstClr val="black"/>
              </a:solidFill>
            </a:endParaRPr>
          </a:p>
        </p:txBody>
      </p:sp>
      <p:sp>
        <p:nvSpPr>
          <p:cNvPr id="21" name="Text Box 2"/>
          <p:cNvSpPr txBox="1">
            <a:spLocks noChangeArrowheads="1"/>
          </p:cNvSpPr>
          <p:nvPr>
            <p:custDataLst>
              <p:tags r:id="rId1"/>
            </p:custDataLst>
          </p:nvPr>
        </p:nvSpPr>
        <p:spPr bwMode="auto">
          <a:xfrm>
            <a:off x="695400" y="166692"/>
            <a:ext cx="4951866" cy="25352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47996" tIns="47996" rIns="47996" bIns="47996"/>
          <a:lstStyle>
            <a:defPPr>
              <a:defRPr lang="es-ES"/>
            </a:defPPr>
            <a:lvl1pPr defTabSz="841375" fontAlgn="base">
              <a:spcBef>
                <a:spcPct val="1600000"/>
              </a:spcBef>
              <a:spcAft>
                <a:spcPct val="0"/>
              </a:spcAft>
              <a:defRPr sz="1400" b="1">
                <a:solidFill>
                  <a:srgbClr val="A6A6A6"/>
                </a:solidFill>
              </a:defRPr>
            </a:lvl1pPr>
            <a:lvl2pPr marL="742950" indent="-285750" defTabSz="841375">
              <a:defRPr>
                <a:latin typeface="Arial" panose="020B0604020202020204" pitchFamily="34" charset="0"/>
              </a:defRPr>
            </a:lvl2pPr>
            <a:lvl3pPr marL="1143000" indent="-228600" defTabSz="841375">
              <a:defRPr>
                <a:latin typeface="Arial" panose="020B0604020202020204" pitchFamily="34" charset="0"/>
              </a:defRPr>
            </a:lvl3pPr>
            <a:lvl4pPr marL="1600200" indent="-228600" defTabSz="841375">
              <a:defRPr>
                <a:latin typeface="Arial" panose="020B0604020202020204" pitchFamily="34" charset="0"/>
              </a:defRPr>
            </a:lvl4pPr>
            <a:lvl5pPr marL="2057400" indent="-228600" defTabSz="841375">
              <a:defRPr>
                <a:latin typeface="Arial" panose="020B0604020202020204" pitchFamily="34" charset="0"/>
              </a:defRPr>
            </a:lvl5pPr>
            <a:lvl6pPr marL="2514600" indent="-228600" defTabSz="841375" eaLnBrk="0" fontAlgn="base" hangingPunct="0">
              <a:spcBef>
                <a:spcPct val="0"/>
              </a:spcBef>
              <a:spcAft>
                <a:spcPct val="0"/>
              </a:spcAft>
              <a:defRPr>
                <a:latin typeface="Arial" panose="020B0604020202020204" pitchFamily="34" charset="0"/>
              </a:defRPr>
            </a:lvl6pPr>
            <a:lvl7pPr marL="2971800" indent="-228600" defTabSz="841375" eaLnBrk="0" fontAlgn="base" hangingPunct="0">
              <a:spcBef>
                <a:spcPct val="0"/>
              </a:spcBef>
              <a:spcAft>
                <a:spcPct val="0"/>
              </a:spcAft>
              <a:defRPr>
                <a:latin typeface="Arial" panose="020B0604020202020204" pitchFamily="34" charset="0"/>
              </a:defRPr>
            </a:lvl7pPr>
            <a:lvl8pPr marL="3429000" indent="-228600" defTabSz="841375" eaLnBrk="0" fontAlgn="base" hangingPunct="0">
              <a:spcBef>
                <a:spcPct val="0"/>
              </a:spcBef>
              <a:spcAft>
                <a:spcPct val="0"/>
              </a:spcAft>
              <a:defRPr>
                <a:latin typeface="Arial" panose="020B0604020202020204" pitchFamily="34" charset="0"/>
              </a:defRPr>
            </a:lvl8pPr>
            <a:lvl9pPr marL="3886200" indent="-228600" defTabSz="841375" eaLnBrk="0" fontAlgn="base" hangingPunct="0">
              <a:spcBef>
                <a:spcPct val="0"/>
              </a:spcBef>
              <a:spcAft>
                <a:spcPct val="0"/>
              </a:spcAft>
              <a:defRPr>
                <a:latin typeface="Arial" panose="020B0604020202020204" pitchFamily="34" charset="0"/>
              </a:defRPr>
            </a:lvl9pPr>
          </a:lstStyle>
          <a:p>
            <a:r>
              <a:rPr lang="en-GB" altLang="es-ES" dirty="0" smtClean="0"/>
              <a:t>TECHNICAL ARCHITECTURE</a:t>
            </a:r>
            <a:endParaRPr lang="en-GB" altLang="es-ES" dirty="0"/>
          </a:p>
        </p:txBody>
      </p:sp>
      <p:pic>
        <p:nvPicPr>
          <p:cNvPr id="6" name="Picture 5"/>
          <p:cNvPicPr>
            <a:picLocks noChangeAspect="1" noChangeArrowheads="1"/>
          </p:cNvPicPr>
          <p:nvPr/>
        </p:nvPicPr>
        <p:blipFill>
          <a:blip r:embed="rId4" cstate="print"/>
          <a:srcRect/>
          <a:stretch>
            <a:fillRect/>
          </a:stretch>
        </p:blipFill>
        <p:spPr bwMode="auto">
          <a:xfrm>
            <a:off x="1197144" y="2690454"/>
            <a:ext cx="4198766" cy="2863095"/>
          </a:xfrm>
          <a:prstGeom prst="rect">
            <a:avLst/>
          </a:prstGeom>
          <a:noFill/>
          <a:ln w="9525">
            <a:noFill/>
            <a:miter lim="800000"/>
            <a:headEnd/>
            <a:tailEnd/>
          </a:ln>
        </p:spPr>
      </p:pic>
      <p:pic>
        <p:nvPicPr>
          <p:cNvPr id="7" name="Picture 2"/>
          <p:cNvPicPr>
            <a:picLocks noChangeAspect="1" noChangeArrowheads="1"/>
          </p:cNvPicPr>
          <p:nvPr/>
        </p:nvPicPr>
        <p:blipFill>
          <a:blip r:embed="rId5" cstate="print"/>
          <a:srcRect/>
          <a:stretch>
            <a:fillRect/>
          </a:stretch>
        </p:blipFill>
        <p:spPr bwMode="auto">
          <a:xfrm>
            <a:off x="7276555" y="2744122"/>
            <a:ext cx="3769605" cy="2578476"/>
          </a:xfrm>
          <a:prstGeom prst="rect">
            <a:avLst/>
          </a:prstGeom>
          <a:noFill/>
          <a:ln w="9525">
            <a:noFill/>
            <a:miter lim="800000"/>
            <a:headEnd/>
            <a:tailEnd/>
          </a:ln>
        </p:spPr>
      </p:pic>
      <p:pic>
        <p:nvPicPr>
          <p:cNvPr id="8" name="Picture 7"/>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383573" y="4157957"/>
            <a:ext cx="5151886" cy="2699981"/>
          </a:xfrm>
          <a:prstGeom prst="rect">
            <a:avLst/>
          </a:prstGeom>
          <a:noFill/>
          <a:ln w="9525">
            <a:noFill/>
            <a:miter lim="800000"/>
            <a:headEnd/>
            <a:tailEnd/>
          </a:ln>
        </p:spPr>
      </p:pic>
      <p:sp>
        <p:nvSpPr>
          <p:cNvPr id="9" name="Rectángulo 8"/>
          <p:cNvSpPr/>
          <p:nvPr/>
        </p:nvSpPr>
        <p:spPr>
          <a:xfrm>
            <a:off x="1135479" y="2049648"/>
            <a:ext cx="10186237" cy="584775"/>
          </a:xfrm>
          <a:prstGeom prst="rect">
            <a:avLst/>
          </a:prstGeom>
          <a:ln>
            <a:noFill/>
            <a:prstDash val="dash"/>
          </a:ln>
        </p:spPr>
        <p:txBody>
          <a:bodyPr wrap="square">
            <a:spAutoFit/>
          </a:bodyPr>
          <a:lstStyle/>
          <a:p>
            <a:pPr marL="268288" indent="-268288">
              <a:buFont typeface="Arial" panose="020B0604020202020204" pitchFamily="34" charset="0"/>
              <a:buChar char="•"/>
            </a:pPr>
            <a:r>
              <a:rPr lang="en-US" sz="1600" dirty="0">
                <a:latin typeface="Calibri" panose="020F0502020204030204" pitchFamily="34" charset="0"/>
                <a:cs typeface="Gotham Narrow Light"/>
              </a:rPr>
              <a:t>Homogeneity in design and language between </a:t>
            </a:r>
            <a:r>
              <a:rPr lang="en-US" sz="1600" dirty="0" smtClean="0">
                <a:latin typeface="Calibri" panose="020F0502020204030204" pitchFamily="34" charset="0"/>
                <a:cs typeface="Gotham Narrow Light"/>
              </a:rPr>
              <a:t>platforms (desktop, tablet and phone)</a:t>
            </a:r>
            <a:endParaRPr lang="en-US" sz="1600" dirty="0">
              <a:latin typeface="Calibri" panose="020F0502020204030204" pitchFamily="34" charset="0"/>
              <a:cs typeface="Gotham Narrow Light"/>
            </a:endParaRPr>
          </a:p>
          <a:p>
            <a:pPr marL="268288" indent="-268288">
              <a:buFont typeface="Arial" panose="020B0604020202020204" pitchFamily="34" charset="0"/>
              <a:buChar char="•"/>
            </a:pPr>
            <a:r>
              <a:rPr lang="en-US" sz="1600" dirty="0">
                <a:latin typeface="Calibri" panose="020F0502020204030204" pitchFamily="34" charset="0"/>
                <a:cs typeface="Gotham Narrow Light"/>
              </a:rPr>
              <a:t>HTML5 provides more functionality and </a:t>
            </a:r>
            <a:r>
              <a:rPr lang="en-US" sz="1600" dirty="0" smtClean="0">
                <a:latin typeface="Calibri" panose="020F0502020204030204" pitchFamily="34" charset="0"/>
                <a:cs typeface="Gotham Narrow Light"/>
              </a:rPr>
              <a:t>stability</a:t>
            </a:r>
            <a:endParaRPr lang="en-US" sz="1600" dirty="0">
              <a:latin typeface="Calibri" panose="020F0502020204030204" pitchFamily="34" charset="0"/>
              <a:cs typeface="Gotham Narrow Light"/>
            </a:endParaRPr>
          </a:p>
        </p:txBody>
      </p:sp>
    </p:spTree>
    <p:extLst>
      <p:ext uri="{BB962C8B-B14F-4D97-AF65-F5344CB8AC3E}">
        <p14:creationId xmlns:p14="http://schemas.microsoft.com/office/powerpoint/2010/main" val="1928321516"/>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4">
            <a:extLst>
              <a:ext uri="{FF2B5EF4-FFF2-40B4-BE49-F238E27FC236}">
                <a16:creationId xmlns="" xmlns:a16="http://schemas.microsoft.com/office/drawing/2014/main" id="{4ED7EA5A-0F29-C044-986B-78AE88DEB4F1}"/>
              </a:ext>
            </a:extLst>
          </p:cNvPr>
          <p:cNvSpPr>
            <a:spLocks noGrp="1"/>
          </p:cNvSpPr>
          <p:nvPr>
            <p:ph type="body" sz="quarter" idx="4294967295"/>
          </p:nvPr>
        </p:nvSpPr>
        <p:spPr>
          <a:xfrm>
            <a:off x="543554" y="1672857"/>
            <a:ext cx="10778162" cy="349309"/>
          </a:xfrm>
          <a:prstGeom prst="rect">
            <a:avLst/>
          </a:prstGeom>
        </p:spPr>
        <p:txBody>
          <a:bodyPr>
            <a:noAutofit/>
          </a:bodyPr>
          <a:lstStyle/>
          <a:p>
            <a:pPr marL="0" indent="0">
              <a:lnSpc>
                <a:spcPct val="110000"/>
              </a:lnSpc>
              <a:spcBef>
                <a:spcPts val="0"/>
              </a:spcBef>
              <a:buNone/>
            </a:pPr>
            <a:r>
              <a:rPr lang="en-GB" sz="1600" b="1" dirty="0" smtClean="0"/>
              <a:t>Niagara </a:t>
            </a:r>
            <a:r>
              <a:rPr lang="en-GB" sz="1600" b="1" dirty="0" smtClean="0"/>
              <a:t>Cybersecurity features</a:t>
            </a:r>
            <a:r>
              <a:rPr lang="en-GB" sz="1600" b="1" dirty="0" smtClean="0"/>
              <a:t>:</a:t>
            </a:r>
            <a:endParaRPr lang="en-GB" sz="1600" b="1" dirty="0"/>
          </a:p>
        </p:txBody>
      </p:sp>
      <p:sp>
        <p:nvSpPr>
          <p:cNvPr id="16" name="Rectangle 2"/>
          <p:cNvSpPr/>
          <p:nvPr/>
        </p:nvSpPr>
        <p:spPr>
          <a:xfrm>
            <a:off x="695400" y="897966"/>
            <a:ext cx="10869071" cy="662390"/>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txBody>
          <a:bodyPr wrap="square" lIns="47996" tIns="47996" rIns="47996" bIns="47996">
            <a:noAutofit/>
          </a:bodyPr>
          <a:lstStyle/>
          <a:p>
            <a:pPr>
              <a:lnSpc>
                <a:spcPct val="110000"/>
              </a:lnSpc>
            </a:pPr>
            <a:r>
              <a:rPr lang="en-US" sz="1600" dirty="0" smtClean="0"/>
              <a:t>Niagara </a:t>
            </a:r>
            <a:r>
              <a:rPr lang="en-US" sz="1600" dirty="0"/>
              <a:t>has developed a strong </a:t>
            </a:r>
            <a:r>
              <a:rPr lang="en-US" sz="1600" dirty="0" smtClean="0"/>
              <a:t>cybersecurity </a:t>
            </a:r>
            <a:r>
              <a:rPr lang="en-US" sz="1600" dirty="0"/>
              <a:t>system to ensure that all information for control and monitoring is protected at all </a:t>
            </a:r>
            <a:r>
              <a:rPr lang="en-US" sz="1600" dirty="0" smtClean="0"/>
              <a:t>times. Niagara 4 takes a “defense-in-depth” approach to </a:t>
            </a:r>
            <a:r>
              <a:rPr lang="en-US" sz="1600" dirty="0" err="1" smtClean="0"/>
              <a:t>IoT</a:t>
            </a:r>
            <a:r>
              <a:rPr lang="en-US" sz="1600" dirty="0" smtClean="0"/>
              <a:t> security. Building on the security of previous Niagara versions. </a:t>
            </a:r>
            <a:endParaRPr lang="en-GB" sz="1600" dirty="0"/>
          </a:p>
        </p:txBody>
      </p:sp>
      <p:sp>
        <p:nvSpPr>
          <p:cNvPr id="21" name="Text Box 2"/>
          <p:cNvSpPr txBox="1">
            <a:spLocks noChangeArrowheads="1"/>
          </p:cNvSpPr>
          <p:nvPr>
            <p:custDataLst>
              <p:tags r:id="rId1"/>
            </p:custDataLst>
          </p:nvPr>
        </p:nvSpPr>
        <p:spPr bwMode="auto">
          <a:xfrm>
            <a:off x="695400" y="166692"/>
            <a:ext cx="4951866" cy="25352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47996" tIns="47996" rIns="47996" bIns="47996"/>
          <a:lstStyle>
            <a:defPPr>
              <a:defRPr lang="es-ES"/>
            </a:defPPr>
            <a:lvl1pPr defTabSz="841375" fontAlgn="base">
              <a:spcBef>
                <a:spcPct val="1600000"/>
              </a:spcBef>
              <a:spcAft>
                <a:spcPct val="0"/>
              </a:spcAft>
              <a:defRPr sz="1400" b="1">
                <a:solidFill>
                  <a:srgbClr val="A6A6A6"/>
                </a:solidFill>
              </a:defRPr>
            </a:lvl1pPr>
            <a:lvl2pPr marL="742950" indent="-285750" defTabSz="841375">
              <a:defRPr>
                <a:latin typeface="Arial" panose="020B0604020202020204" pitchFamily="34" charset="0"/>
              </a:defRPr>
            </a:lvl2pPr>
            <a:lvl3pPr marL="1143000" indent="-228600" defTabSz="841375">
              <a:defRPr>
                <a:latin typeface="Arial" panose="020B0604020202020204" pitchFamily="34" charset="0"/>
              </a:defRPr>
            </a:lvl3pPr>
            <a:lvl4pPr marL="1600200" indent="-228600" defTabSz="841375">
              <a:defRPr>
                <a:latin typeface="Arial" panose="020B0604020202020204" pitchFamily="34" charset="0"/>
              </a:defRPr>
            </a:lvl4pPr>
            <a:lvl5pPr marL="2057400" indent="-228600" defTabSz="841375">
              <a:defRPr>
                <a:latin typeface="Arial" panose="020B0604020202020204" pitchFamily="34" charset="0"/>
              </a:defRPr>
            </a:lvl5pPr>
            <a:lvl6pPr marL="2514600" indent="-228600" defTabSz="841375" eaLnBrk="0" fontAlgn="base" hangingPunct="0">
              <a:spcBef>
                <a:spcPct val="0"/>
              </a:spcBef>
              <a:spcAft>
                <a:spcPct val="0"/>
              </a:spcAft>
              <a:defRPr>
                <a:latin typeface="Arial" panose="020B0604020202020204" pitchFamily="34" charset="0"/>
              </a:defRPr>
            </a:lvl6pPr>
            <a:lvl7pPr marL="2971800" indent="-228600" defTabSz="841375" eaLnBrk="0" fontAlgn="base" hangingPunct="0">
              <a:spcBef>
                <a:spcPct val="0"/>
              </a:spcBef>
              <a:spcAft>
                <a:spcPct val="0"/>
              </a:spcAft>
              <a:defRPr>
                <a:latin typeface="Arial" panose="020B0604020202020204" pitchFamily="34" charset="0"/>
              </a:defRPr>
            </a:lvl7pPr>
            <a:lvl8pPr marL="3429000" indent="-228600" defTabSz="841375" eaLnBrk="0" fontAlgn="base" hangingPunct="0">
              <a:spcBef>
                <a:spcPct val="0"/>
              </a:spcBef>
              <a:spcAft>
                <a:spcPct val="0"/>
              </a:spcAft>
              <a:defRPr>
                <a:latin typeface="Arial" panose="020B0604020202020204" pitchFamily="34" charset="0"/>
              </a:defRPr>
            </a:lvl8pPr>
            <a:lvl9pPr marL="3886200" indent="-228600" defTabSz="841375" eaLnBrk="0" fontAlgn="base" hangingPunct="0">
              <a:spcBef>
                <a:spcPct val="0"/>
              </a:spcBef>
              <a:spcAft>
                <a:spcPct val="0"/>
              </a:spcAft>
              <a:defRPr>
                <a:latin typeface="Arial" panose="020B0604020202020204" pitchFamily="34" charset="0"/>
              </a:defRPr>
            </a:lvl9pPr>
          </a:lstStyle>
          <a:p>
            <a:r>
              <a:rPr lang="en-GB" altLang="es-ES" dirty="0" smtClean="0"/>
              <a:t>TECHNICAL ARCHITECTURE</a:t>
            </a:r>
            <a:endParaRPr lang="en-GB" altLang="es-ES" dirty="0"/>
          </a:p>
        </p:txBody>
      </p:sp>
      <p:pic>
        <p:nvPicPr>
          <p:cNvPr id="10" name="Picture 2" descr="Resultado de imagen de cybersecur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1944" y="1672857"/>
            <a:ext cx="7729066" cy="386453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543554" y="2134667"/>
            <a:ext cx="7241450" cy="3539430"/>
          </a:xfrm>
          <a:prstGeom prst="rect">
            <a:avLst/>
          </a:prstGeom>
          <a:ln>
            <a:noFill/>
            <a:prstDash val="dash"/>
          </a:ln>
        </p:spPr>
        <p:txBody>
          <a:bodyPr wrap="square">
            <a:spAutoFit/>
          </a:bodyPr>
          <a:lstStyle/>
          <a:p>
            <a:pPr marL="268288" indent="-268288" algn="just">
              <a:buFont typeface="Arial" panose="020B0604020202020204" pitchFamily="34" charset="0"/>
              <a:buChar char="•"/>
            </a:pPr>
            <a:r>
              <a:rPr lang="en-US" sz="1600" dirty="0">
                <a:latin typeface="Calibri" panose="020F0502020204030204" pitchFamily="34" charset="0"/>
                <a:cs typeface="Gotham Narrow Light"/>
              </a:rPr>
              <a:t>Extremely robust model, developed directly on the Niagara Framework</a:t>
            </a:r>
          </a:p>
          <a:p>
            <a:pPr marL="268288" indent="-268288" algn="just">
              <a:buFont typeface="Arial" panose="020B0604020202020204" pitchFamily="34" charset="0"/>
              <a:buChar char="•"/>
            </a:pPr>
            <a:r>
              <a:rPr lang="en-US" sz="1600" dirty="0">
                <a:latin typeface="Calibri" panose="020F0502020204030204" pitchFamily="34" charset="0"/>
                <a:cs typeface="Gotham Narrow Light"/>
              </a:rPr>
              <a:t>Fully adjustable authentication </a:t>
            </a:r>
            <a:r>
              <a:rPr lang="en-US" sz="1600" dirty="0" smtClean="0">
                <a:latin typeface="Calibri" panose="020F0502020204030204" pitchFamily="34" charset="0"/>
                <a:cs typeface="Gotham Narrow Light"/>
              </a:rPr>
              <a:t>strategies</a:t>
            </a:r>
          </a:p>
          <a:p>
            <a:pPr marL="268288" indent="-268288" algn="just">
              <a:buFont typeface="Arial" panose="020B0604020202020204" pitchFamily="34" charset="0"/>
              <a:buChar char="•"/>
            </a:pPr>
            <a:r>
              <a:rPr lang="en-US" sz="1600" dirty="0">
                <a:latin typeface="Calibri" panose="020F0502020204030204" pitchFamily="34" charset="0"/>
                <a:cs typeface="Gotham Narrow Light"/>
              </a:rPr>
              <a:t>Authentication of users using secure credentials by </a:t>
            </a:r>
            <a:r>
              <a:rPr lang="en-US" sz="1600" dirty="0" smtClean="0">
                <a:latin typeface="Calibri" panose="020F0502020204030204" pitchFamily="34" charset="0"/>
                <a:cs typeface="Gotham Narrow Light"/>
              </a:rPr>
              <a:t>default</a:t>
            </a:r>
            <a:endParaRPr lang="en-US" sz="1600" dirty="0" smtClean="0">
              <a:latin typeface="Calibri" panose="020F0502020204030204" pitchFamily="34" charset="0"/>
              <a:cs typeface="Gotham Narrow Light"/>
            </a:endParaRPr>
          </a:p>
          <a:p>
            <a:pPr marL="268288" indent="-268288" algn="just">
              <a:buFont typeface="Arial" panose="020B0604020202020204" pitchFamily="34" charset="0"/>
              <a:buChar char="•"/>
            </a:pPr>
            <a:r>
              <a:rPr lang="en-US" sz="1600" dirty="0" smtClean="0">
                <a:latin typeface="Calibri" panose="020F0502020204030204" pitchFamily="34" charset="0"/>
                <a:cs typeface="Gotham Narrow Light"/>
              </a:rPr>
              <a:t>Authentication requires users to choose strong credentials, and both data in motion and sensitive data at rest are encrypted.</a:t>
            </a:r>
            <a:endParaRPr lang="en-US" sz="1600" dirty="0">
              <a:latin typeface="Calibri" panose="020F0502020204030204" pitchFamily="34" charset="0"/>
              <a:cs typeface="Gotham Narrow Light"/>
            </a:endParaRPr>
          </a:p>
          <a:p>
            <a:pPr marL="268288" indent="-268288" algn="just">
              <a:buFont typeface="Arial" panose="020B0604020202020204" pitchFamily="34" charset="0"/>
              <a:buChar char="•"/>
            </a:pPr>
            <a:r>
              <a:rPr lang="en-US" sz="1600" dirty="0" smtClean="0">
                <a:latin typeface="Calibri" panose="020F0502020204030204" pitchFamily="34" charset="0"/>
                <a:cs typeface="Gotham Narrow Light"/>
              </a:rPr>
              <a:t>Role-Based </a:t>
            </a:r>
            <a:r>
              <a:rPr lang="en-US" sz="1600" dirty="0">
                <a:latin typeface="Calibri" panose="020F0502020204030204" pitchFamily="34" charset="0"/>
                <a:cs typeface="Gotham Narrow Light"/>
              </a:rPr>
              <a:t>Access Control (RBAC) for configuring access </a:t>
            </a:r>
            <a:r>
              <a:rPr lang="en-US" sz="1600" dirty="0" smtClean="0">
                <a:latin typeface="Calibri" panose="020F0502020204030204" pitchFamily="34" charset="0"/>
                <a:cs typeface="Gotham Narrow Light"/>
              </a:rPr>
              <a:t>permission and </a:t>
            </a:r>
            <a:r>
              <a:rPr lang="en-US" sz="1600" dirty="0" err="1" smtClean="0">
                <a:latin typeface="Calibri" panose="020F0502020204030204" pitchFamily="34" charset="0"/>
                <a:cs typeface="Gotham Narrow Light"/>
              </a:rPr>
              <a:t>avois</a:t>
            </a:r>
            <a:r>
              <a:rPr lang="en-US" sz="1600" dirty="0" smtClean="0">
                <a:latin typeface="Calibri" panose="020F0502020204030204" pitchFamily="34" charset="0"/>
                <a:cs typeface="Gotham Narrow Light"/>
              </a:rPr>
              <a:t> error-prone.</a:t>
            </a:r>
            <a:endParaRPr lang="en-US" sz="1600" dirty="0">
              <a:latin typeface="Calibri" panose="020F0502020204030204" pitchFamily="34" charset="0"/>
              <a:cs typeface="Gotham Narrow Light"/>
            </a:endParaRPr>
          </a:p>
          <a:p>
            <a:pPr marL="268288" indent="-268288" algn="just">
              <a:buFont typeface="Arial" panose="020B0604020202020204" pitchFamily="34" charset="0"/>
              <a:buChar char="•"/>
            </a:pPr>
            <a:r>
              <a:rPr lang="en-US" sz="1600" dirty="0">
                <a:latin typeface="Calibri" panose="020F0502020204030204" pitchFamily="34" charset="0"/>
                <a:cs typeface="Gotham Narrow Light"/>
              </a:rPr>
              <a:t>Managing user roles and associated permissions using tags</a:t>
            </a:r>
          </a:p>
          <a:p>
            <a:pPr marL="268288" indent="-268288" algn="just">
              <a:buFont typeface="Arial" panose="020B0604020202020204" pitchFamily="34" charset="0"/>
              <a:buChar char="•"/>
            </a:pPr>
            <a:r>
              <a:rPr lang="en-US" sz="1600" dirty="0">
                <a:latin typeface="Calibri" panose="020F0502020204030204" pitchFamily="34" charset="0"/>
                <a:cs typeface="Gotham Narrow Light"/>
              </a:rPr>
              <a:t>Authentication can be configured according to connection type</a:t>
            </a:r>
          </a:p>
          <a:p>
            <a:pPr marL="268288" indent="-268288" algn="just">
              <a:buFont typeface="Arial" panose="020B0604020202020204" pitchFamily="34" charset="0"/>
              <a:buChar char="•"/>
            </a:pPr>
            <a:r>
              <a:rPr lang="en-US" sz="1600" dirty="0">
                <a:latin typeface="Calibri" panose="020F0502020204030204" pitchFamily="34" charset="0"/>
                <a:cs typeface="Gotham Narrow Light"/>
              </a:rPr>
              <a:t>Integration with enterprise identity managers and access systems (LDAP, Kerberos) </a:t>
            </a:r>
          </a:p>
          <a:p>
            <a:pPr marL="268288" indent="-268288" algn="just">
              <a:buFont typeface="Arial" panose="020B0604020202020204" pitchFamily="34" charset="0"/>
              <a:buChar char="•"/>
            </a:pPr>
            <a:r>
              <a:rPr lang="en-US" sz="1600" dirty="0" smtClean="0">
                <a:latin typeface="Calibri" panose="020F0502020204030204" pitchFamily="34" charset="0"/>
                <a:cs typeface="Gotham Narrow Light"/>
              </a:rPr>
              <a:t>Digital </a:t>
            </a:r>
            <a:r>
              <a:rPr lang="en-US" sz="1600" dirty="0">
                <a:latin typeface="Calibri" panose="020F0502020204030204" pitchFamily="34" charset="0"/>
                <a:cs typeface="Gotham Narrow Light"/>
              </a:rPr>
              <a:t>signatures to ensure application integrity</a:t>
            </a:r>
          </a:p>
          <a:p>
            <a:pPr marL="268288" indent="-268288" algn="just">
              <a:buFont typeface="Arial" panose="020B0604020202020204" pitchFamily="34" charset="0"/>
              <a:buChar char="•"/>
            </a:pPr>
            <a:r>
              <a:rPr lang="en-US" sz="1600" dirty="0">
                <a:latin typeface="Calibri" panose="020F0502020204030204" pitchFamily="34" charset="0"/>
                <a:cs typeface="Gotham Narrow Light"/>
              </a:rPr>
              <a:t>NIST-validated FIPS 140-2 Level 1 optional</a:t>
            </a:r>
          </a:p>
          <a:p>
            <a:pPr marL="268288" indent="-268288" algn="just">
              <a:buFont typeface="Arial" panose="020B0604020202020204" pitchFamily="34" charset="0"/>
              <a:buChar char="•"/>
            </a:pPr>
            <a:r>
              <a:rPr lang="en-US" sz="1600" dirty="0">
                <a:latin typeface="Calibri" panose="020F0502020204030204" pitchFamily="34" charset="0"/>
                <a:cs typeface="Gotham Narrow Light"/>
              </a:rPr>
              <a:t>Dedicated cybersecurity team for the development of constant improvements</a:t>
            </a:r>
          </a:p>
          <a:p>
            <a:pPr marL="268288" indent="-268288" algn="just">
              <a:buFont typeface="Arial" panose="020B0604020202020204" pitchFamily="34" charset="0"/>
              <a:buChar char="•"/>
            </a:pPr>
            <a:r>
              <a:rPr lang="en-US" sz="1600" dirty="0">
                <a:latin typeface="Calibri" panose="020F0502020204030204" pitchFamily="34" charset="0"/>
                <a:cs typeface="Gotham Narrow Light"/>
              </a:rPr>
              <a:t>Logging of all user security actions and events for audit purposes</a:t>
            </a:r>
          </a:p>
        </p:txBody>
      </p:sp>
      <p:sp>
        <p:nvSpPr>
          <p:cNvPr id="14" name="Rectángulo 25"/>
          <p:cNvSpPr/>
          <p:nvPr/>
        </p:nvSpPr>
        <p:spPr>
          <a:xfrm>
            <a:off x="695400" y="436568"/>
            <a:ext cx="8229600" cy="585750"/>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47996" tIns="47996" rIns="47996" bIns="47996"/>
          <a:lstStyle/>
          <a:p>
            <a:pPr>
              <a:spcBef>
                <a:spcPts val="1600"/>
              </a:spcBef>
              <a:defRPr/>
            </a:pPr>
            <a:r>
              <a:rPr lang="en-GB" sz="2000" b="1" dirty="0" smtClean="0">
                <a:solidFill>
                  <a:prstClr val="black"/>
                </a:solidFill>
              </a:rPr>
              <a:t>DASHBOARDS &amp; VISUALIZATION: </a:t>
            </a:r>
            <a:r>
              <a:rPr lang="en-GB" sz="2000" b="1" dirty="0">
                <a:solidFill>
                  <a:prstClr val="black"/>
                </a:solidFill>
              </a:rPr>
              <a:t>CYBERSECURITY</a:t>
            </a:r>
            <a:endParaRPr lang="en-GB" sz="2000" b="1" dirty="0">
              <a:solidFill>
                <a:prstClr val="black"/>
              </a:solidFill>
            </a:endParaRPr>
          </a:p>
        </p:txBody>
      </p:sp>
    </p:spTree>
    <p:extLst>
      <p:ext uri="{BB962C8B-B14F-4D97-AF65-F5344CB8AC3E}">
        <p14:creationId xmlns:p14="http://schemas.microsoft.com/office/powerpoint/2010/main" val="1695272767"/>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p:nvPr/>
        </p:nvSpPr>
        <p:spPr>
          <a:xfrm>
            <a:off x="695399" y="897966"/>
            <a:ext cx="10869071" cy="662390"/>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txBody>
          <a:bodyPr wrap="square" lIns="47996" tIns="47996" rIns="47996" bIns="47996">
            <a:noAutofit/>
          </a:bodyPr>
          <a:lstStyle/>
          <a:p>
            <a:pPr>
              <a:lnSpc>
                <a:spcPct val="110000"/>
              </a:lnSpc>
            </a:pPr>
            <a:r>
              <a:rPr lang="en-US" sz="1600" dirty="0"/>
              <a:t>Niagara4 Support for the generation of analytics on the large amount of data generated for direct action as a result of the </a:t>
            </a:r>
            <a:r>
              <a:rPr lang="en-US" sz="1600" dirty="0" smtClean="0"/>
              <a:t>analysis.</a:t>
            </a:r>
          </a:p>
          <a:p>
            <a:pPr>
              <a:lnSpc>
                <a:spcPct val="110000"/>
              </a:lnSpc>
            </a:pPr>
            <a:r>
              <a:rPr lang="en-US" sz="1600" dirty="0">
                <a:latin typeface="Calibri" panose="020F0502020204030204" pitchFamily="34" charset="0"/>
                <a:cs typeface="Arial" panose="020B0604020202020204" pitchFamily="34" charset="0"/>
              </a:rPr>
              <a:t>Application of the required logic on the data coming from the automation systems through the simultaneous application of rules and statistics for the discovery of knowledge that allows Niagara to take certain actions on those systems</a:t>
            </a:r>
          </a:p>
          <a:p>
            <a:pPr>
              <a:lnSpc>
                <a:spcPct val="110000"/>
              </a:lnSpc>
            </a:pPr>
            <a:endParaRPr lang="en-US" sz="1600" dirty="0"/>
          </a:p>
          <a:p>
            <a:pPr>
              <a:lnSpc>
                <a:spcPct val="110000"/>
              </a:lnSpc>
            </a:pPr>
            <a:endParaRPr lang="en-GB" sz="1600" dirty="0"/>
          </a:p>
        </p:txBody>
      </p:sp>
      <p:sp>
        <p:nvSpPr>
          <p:cNvPr id="20" name="Rectángulo 25"/>
          <p:cNvSpPr/>
          <p:nvPr/>
        </p:nvSpPr>
        <p:spPr>
          <a:xfrm>
            <a:off x="695400" y="436567"/>
            <a:ext cx="8229600" cy="712787"/>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47996" tIns="47996" rIns="47996" bIns="47996"/>
          <a:lstStyle/>
          <a:p>
            <a:pPr>
              <a:spcBef>
                <a:spcPts val="1600"/>
              </a:spcBef>
              <a:defRPr/>
            </a:pPr>
            <a:r>
              <a:rPr lang="en-GB" sz="2000" b="1" dirty="0" smtClean="0">
                <a:solidFill>
                  <a:prstClr val="black"/>
                </a:solidFill>
              </a:rPr>
              <a:t>PREDICTIVE ANALYTICS &amp; MACHINE LEARNING</a:t>
            </a:r>
            <a:endParaRPr lang="en-GB" sz="2000" b="1" dirty="0">
              <a:solidFill>
                <a:prstClr val="black"/>
              </a:solidFill>
            </a:endParaRPr>
          </a:p>
        </p:txBody>
      </p:sp>
      <p:sp>
        <p:nvSpPr>
          <p:cNvPr id="21" name="Text Box 2"/>
          <p:cNvSpPr txBox="1">
            <a:spLocks noChangeArrowheads="1"/>
          </p:cNvSpPr>
          <p:nvPr>
            <p:custDataLst>
              <p:tags r:id="rId1"/>
            </p:custDataLst>
          </p:nvPr>
        </p:nvSpPr>
        <p:spPr bwMode="auto">
          <a:xfrm>
            <a:off x="695400" y="166692"/>
            <a:ext cx="4951866" cy="25352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47996" tIns="47996" rIns="47996" bIns="47996"/>
          <a:lstStyle>
            <a:defPPr>
              <a:defRPr lang="es-ES"/>
            </a:defPPr>
            <a:lvl1pPr defTabSz="841375" fontAlgn="base">
              <a:spcBef>
                <a:spcPct val="1600000"/>
              </a:spcBef>
              <a:spcAft>
                <a:spcPct val="0"/>
              </a:spcAft>
              <a:defRPr sz="1400" b="1">
                <a:solidFill>
                  <a:srgbClr val="A6A6A6"/>
                </a:solidFill>
              </a:defRPr>
            </a:lvl1pPr>
            <a:lvl2pPr marL="742950" indent="-285750" defTabSz="841375">
              <a:defRPr>
                <a:latin typeface="Arial" panose="020B0604020202020204" pitchFamily="34" charset="0"/>
              </a:defRPr>
            </a:lvl2pPr>
            <a:lvl3pPr marL="1143000" indent="-228600" defTabSz="841375">
              <a:defRPr>
                <a:latin typeface="Arial" panose="020B0604020202020204" pitchFamily="34" charset="0"/>
              </a:defRPr>
            </a:lvl3pPr>
            <a:lvl4pPr marL="1600200" indent="-228600" defTabSz="841375">
              <a:defRPr>
                <a:latin typeface="Arial" panose="020B0604020202020204" pitchFamily="34" charset="0"/>
              </a:defRPr>
            </a:lvl4pPr>
            <a:lvl5pPr marL="2057400" indent="-228600" defTabSz="841375">
              <a:defRPr>
                <a:latin typeface="Arial" panose="020B0604020202020204" pitchFamily="34" charset="0"/>
              </a:defRPr>
            </a:lvl5pPr>
            <a:lvl6pPr marL="2514600" indent="-228600" defTabSz="841375" eaLnBrk="0" fontAlgn="base" hangingPunct="0">
              <a:spcBef>
                <a:spcPct val="0"/>
              </a:spcBef>
              <a:spcAft>
                <a:spcPct val="0"/>
              </a:spcAft>
              <a:defRPr>
                <a:latin typeface="Arial" panose="020B0604020202020204" pitchFamily="34" charset="0"/>
              </a:defRPr>
            </a:lvl6pPr>
            <a:lvl7pPr marL="2971800" indent="-228600" defTabSz="841375" eaLnBrk="0" fontAlgn="base" hangingPunct="0">
              <a:spcBef>
                <a:spcPct val="0"/>
              </a:spcBef>
              <a:spcAft>
                <a:spcPct val="0"/>
              </a:spcAft>
              <a:defRPr>
                <a:latin typeface="Arial" panose="020B0604020202020204" pitchFamily="34" charset="0"/>
              </a:defRPr>
            </a:lvl7pPr>
            <a:lvl8pPr marL="3429000" indent="-228600" defTabSz="841375" eaLnBrk="0" fontAlgn="base" hangingPunct="0">
              <a:spcBef>
                <a:spcPct val="0"/>
              </a:spcBef>
              <a:spcAft>
                <a:spcPct val="0"/>
              </a:spcAft>
              <a:defRPr>
                <a:latin typeface="Arial" panose="020B0604020202020204" pitchFamily="34" charset="0"/>
              </a:defRPr>
            </a:lvl8pPr>
            <a:lvl9pPr marL="3886200" indent="-228600" defTabSz="841375" eaLnBrk="0" fontAlgn="base" hangingPunct="0">
              <a:spcBef>
                <a:spcPct val="0"/>
              </a:spcBef>
              <a:spcAft>
                <a:spcPct val="0"/>
              </a:spcAft>
              <a:defRPr>
                <a:latin typeface="Arial" panose="020B0604020202020204" pitchFamily="34" charset="0"/>
              </a:defRPr>
            </a:lvl9pPr>
          </a:lstStyle>
          <a:p>
            <a:r>
              <a:rPr lang="en-GB" altLang="es-ES" dirty="0" smtClean="0"/>
              <a:t>TECHNICAL ARCHITECTURE</a:t>
            </a:r>
            <a:endParaRPr lang="en-GB" altLang="es-ES" dirty="0"/>
          </a:p>
        </p:txBody>
      </p:sp>
      <p:pic>
        <p:nvPicPr>
          <p:cNvPr id="6" name="Picture 6"/>
          <p:cNvPicPr>
            <a:picLocks noChangeAspect="1"/>
          </p:cNvPicPr>
          <p:nvPr/>
        </p:nvPicPr>
        <p:blipFill>
          <a:blip r:embed="rId4"/>
          <a:stretch>
            <a:fillRect/>
          </a:stretch>
        </p:blipFill>
        <p:spPr>
          <a:xfrm>
            <a:off x="1028865" y="2311016"/>
            <a:ext cx="4561249" cy="3594041"/>
          </a:xfrm>
          <a:prstGeom prst="rect">
            <a:avLst/>
          </a:prstGeom>
          <a:effectLst/>
        </p:spPr>
      </p:pic>
      <p:sp>
        <p:nvSpPr>
          <p:cNvPr id="7" name="Rectangle 7"/>
          <p:cNvSpPr/>
          <p:nvPr/>
        </p:nvSpPr>
        <p:spPr>
          <a:xfrm>
            <a:off x="6057498" y="2859660"/>
            <a:ext cx="2525448" cy="1815882"/>
          </a:xfrm>
          <a:prstGeom prst="rect">
            <a:avLst/>
          </a:prstGeom>
        </p:spPr>
        <p:txBody>
          <a:bodyPr wrap="square">
            <a:spAutoFit/>
          </a:bodyPr>
          <a:lstStyle/>
          <a:p>
            <a:pPr algn="just"/>
            <a:r>
              <a:rPr lang="en-US" sz="1600" b="1" dirty="0" smtClean="0">
                <a:latin typeface="Calibri" panose="020F0502020204030204" pitchFamily="34" charset="0"/>
                <a:cs typeface="Arial" panose="020B0604020202020204" pitchFamily="34" charset="0"/>
              </a:rPr>
              <a:t>Alarms</a:t>
            </a:r>
          </a:p>
          <a:p>
            <a:pPr algn="just"/>
            <a:endParaRPr lang="en-US" sz="1600" dirty="0" smtClean="0">
              <a:latin typeface="Calibri" panose="020F0502020204030204" pitchFamily="34" charset="0"/>
              <a:cs typeface="Arial" panose="020B0604020202020204" pitchFamily="34" charset="0"/>
            </a:endParaRPr>
          </a:p>
          <a:p>
            <a:pPr marL="259232" indent="-259232" algn="just">
              <a:buFont typeface="Arial" panose="020B0604020202020204" pitchFamily="34" charset="0"/>
              <a:buChar char="•"/>
            </a:pPr>
            <a:r>
              <a:rPr lang="en-US" sz="1600" dirty="0" smtClean="0">
                <a:latin typeface="Calibri" panose="020F0502020204030204" pitchFamily="34" charset="0"/>
                <a:cs typeface="Arial" panose="020B0604020202020204" pitchFamily="34" charset="0"/>
              </a:rPr>
              <a:t>Thresholds and alarms need to be defined in advance</a:t>
            </a:r>
          </a:p>
          <a:p>
            <a:pPr marL="259232" indent="-259232" algn="just">
              <a:buFont typeface="Arial" panose="020B0604020202020204" pitchFamily="34" charset="0"/>
              <a:buChar char="•"/>
            </a:pPr>
            <a:r>
              <a:rPr lang="en-US" sz="1600" dirty="0" smtClean="0">
                <a:latin typeface="Calibri" panose="020F0502020204030204" pitchFamily="34" charset="0"/>
                <a:cs typeface="Arial" panose="020B0604020202020204" pitchFamily="34" charset="0"/>
              </a:rPr>
              <a:t>No intelligence; requires </a:t>
            </a:r>
            <a:r>
              <a:rPr lang="en-US" sz="1600" b="1" dirty="0" smtClean="0">
                <a:latin typeface="Calibri" panose="020F0502020204030204" pitchFamily="34" charset="0"/>
                <a:cs typeface="Arial" panose="020B0604020202020204" pitchFamily="34" charset="0"/>
              </a:rPr>
              <a:t>operator</a:t>
            </a:r>
            <a:r>
              <a:rPr lang="en-US" sz="1600" dirty="0" smtClean="0">
                <a:latin typeface="Calibri" panose="020F0502020204030204" pitchFamily="34" charset="0"/>
                <a:cs typeface="Arial" panose="020B0604020202020204" pitchFamily="34" charset="0"/>
              </a:rPr>
              <a:t> interpretation</a:t>
            </a:r>
            <a:endParaRPr lang="en-US" sz="1600" dirty="0">
              <a:latin typeface="Calibri" panose="020F0502020204030204" pitchFamily="34" charset="0"/>
              <a:cs typeface="Arial" panose="020B0604020202020204" pitchFamily="34" charset="0"/>
            </a:endParaRPr>
          </a:p>
        </p:txBody>
      </p:sp>
      <p:sp>
        <p:nvSpPr>
          <p:cNvPr id="8" name="Rectangle 8"/>
          <p:cNvSpPr/>
          <p:nvPr/>
        </p:nvSpPr>
        <p:spPr>
          <a:xfrm>
            <a:off x="6057498" y="2311016"/>
            <a:ext cx="5449821" cy="343620"/>
          </a:xfrm>
          <a:prstGeom prst="rect">
            <a:avLst/>
          </a:prstGeom>
        </p:spPr>
        <p:txBody>
          <a:bodyPr wrap="square">
            <a:spAutoFit/>
          </a:bodyPr>
          <a:lstStyle/>
          <a:p>
            <a:pPr algn="ctr"/>
            <a:r>
              <a:rPr lang="en-US" sz="1600" b="1" i="1" dirty="0" smtClean="0">
                <a:solidFill>
                  <a:schemeClr val="tx2">
                    <a:lumMod val="75000"/>
                  </a:schemeClr>
                </a:solidFill>
                <a:latin typeface="Calibri" panose="020F0502020204030204" pitchFamily="34" charset="0"/>
                <a:cs typeface="Arial" panose="020B0604020202020204" pitchFamily="34" charset="0"/>
              </a:rPr>
              <a:t>Analytics Vs Alarms</a:t>
            </a:r>
            <a:endParaRPr lang="en-US" sz="1600" b="1" i="1" dirty="0">
              <a:solidFill>
                <a:schemeClr val="tx2">
                  <a:lumMod val="75000"/>
                </a:schemeClr>
              </a:solidFill>
              <a:latin typeface="Calibri" panose="020F0502020204030204" pitchFamily="34" charset="0"/>
              <a:cs typeface="Arial" panose="020B0604020202020204" pitchFamily="34" charset="0"/>
            </a:endParaRPr>
          </a:p>
        </p:txBody>
      </p:sp>
      <p:sp>
        <p:nvSpPr>
          <p:cNvPr id="9" name="Rectangle 9"/>
          <p:cNvSpPr/>
          <p:nvPr/>
        </p:nvSpPr>
        <p:spPr>
          <a:xfrm>
            <a:off x="8867850" y="2859659"/>
            <a:ext cx="2639469" cy="2554545"/>
          </a:xfrm>
          <a:prstGeom prst="rect">
            <a:avLst/>
          </a:prstGeom>
        </p:spPr>
        <p:txBody>
          <a:bodyPr wrap="square">
            <a:spAutoFit/>
          </a:bodyPr>
          <a:lstStyle/>
          <a:p>
            <a:pPr algn="just"/>
            <a:r>
              <a:rPr lang="en-US" sz="1600" b="1" dirty="0" smtClean="0">
                <a:latin typeface="Calibri" panose="020F0502020204030204" pitchFamily="34" charset="0"/>
                <a:cs typeface="Arial" panose="020B0604020202020204" pitchFamily="34" charset="0"/>
              </a:rPr>
              <a:t>Analytics</a:t>
            </a:r>
          </a:p>
          <a:p>
            <a:pPr algn="just"/>
            <a:endParaRPr lang="en-US" sz="1600" dirty="0" smtClean="0">
              <a:latin typeface="Calibri" panose="020F0502020204030204" pitchFamily="34" charset="0"/>
              <a:cs typeface="Arial" panose="020B0604020202020204" pitchFamily="34" charset="0"/>
            </a:endParaRPr>
          </a:p>
          <a:p>
            <a:pPr marL="259232" indent="-259232" algn="just">
              <a:buFont typeface="Arial" panose="020B0604020202020204" pitchFamily="34" charset="0"/>
              <a:buChar char="•"/>
            </a:pPr>
            <a:r>
              <a:rPr lang="en-US" sz="1600" dirty="0" smtClean="0">
                <a:latin typeface="Calibri" panose="020F0502020204030204" pitchFamily="34" charset="0"/>
                <a:cs typeface="Arial" panose="020B0604020202020204" pitchFamily="34" charset="0"/>
              </a:rPr>
              <a:t>It allows the search for </a:t>
            </a:r>
            <a:r>
              <a:rPr lang="en-US" sz="1600" b="1" dirty="0" smtClean="0">
                <a:latin typeface="Calibri" panose="020F0502020204030204" pitchFamily="34" charset="0"/>
                <a:cs typeface="Arial" panose="020B0604020202020204" pitchFamily="34" charset="0"/>
              </a:rPr>
              <a:t>patterns</a:t>
            </a:r>
            <a:r>
              <a:rPr lang="en-US" sz="1600" dirty="0" smtClean="0">
                <a:latin typeface="Calibri" panose="020F0502020204030204" pitchFamily="34" charset="0"/>
                <a:cs typeface="Arial" panose="020B0604020202020204" pitchFamily="34" charset="0"/>
              </a:rPr>
              <a:t> and exceptions</a:t>
            </a:r>
          </a:p>
          <a:p>
            <a:pPr marL="259232" indent="-259232" algn="just">
              <a:buFont typeface="Arial" panose="020B0604020202020204" pitchFamily="34" charset="0"/>
              <a:buChar char="•"/>
            </a:pPr>
            <a:r>
              <a:rPr lang="en-US" sz="1600" dirty="0" smtClean="0">
                <a:latin typeface="Calibri" panose="020F0502020204030204" pitchFamily="34" charset="0"/>
                <a:cs typeface="Arial" panose="020B0604020202020204" pitchFamily="34" charset="0"/>
              </a:rPr>
              <a:t>It is possible to configure </a:t>
            </a:r>
            <a:r>
              <a:rPr lang="en-US" sz="1600" b="1" dirty="0" smtClean="0">
                <a:latin typeface="Calibri" panose="020F0502020204030204" pitchFamily="34" charset="0"/>
                <a:cs typeface="Arial" panose="020B0604020202020204" pitchFamily="34" charset="0"/>
              </a:rPr>
              <a:t>rules </a:t>
            </a:r>
            <a:r>
              <a:rPr lang="en-US" sz="1600" dirty="0" smtClean="0">
                <a:latin typeface="Calibri" panose="020F0502020204030204" pitchFamily="34" charset="0"/>
                <a:cs typeface="Arial" panose="020B0604020202020204" pitchFamily="34" charset="0"/>
              </a:rPr>
              <a:t>that generate "intelligent alarms"</a:t>
            </a:r>
          </a:p>
          <a:p>
            <a:pPr marL="259232" indent="-259232" algn="just">
              <a:buFont typeface="Arial" panose="020B0604020202020204" pitchFamily="34" charset="0"/>
              <a:buChar char="•"/>
            </a:pPr>
            <a:r>
              <a:rPr lang="en-US" sz="1600" dirty="0" smtClean="0">
                <a:latin typeface="Calibri" panose="020F0502020204030204" pitchFamily="34" charset="0"/>
                <a:cs typeface="Arial" panose="020B0604020202020204" pitchFamily="34" charset="0"/>
              </a:rPr>
              <a:t>Provides results that show how systems are actually operating</a:t>
            </a:r>
            <a:endParaRPr lang="en-US" sz="1600" dirty="0">
              <a:latin typeface="Calibri" panose="020F0502020204030204" pitchFamily="34" charset="0"/>
              <a:cs typeface="Arial" panose="020B0604020202020204" pitchFamily="34" charset="0"/>
            </a:endParaRPr>
          </a:p>
        </p:txBody>
      </p:sp>
      <p:sp>
        <p:nvSpPr>
          <p:cNvPr id="12" name="Rectangle 2"/>
          <p:cNvSpPr/>
          <p:nvPr/>
        </p:nvSpPr>
        <p:spPr>
          <a:xfrm>
            <a:off x="695398" y="1473321"/>
            <a:ext cx="10869071" cy="662390"/>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txBody>
          <a:bodyPr wrap="square" lIns="47996" tIns="47996" rIns="47996" bIns="47996">
            <a:noAutofit/>
          </a:bodyPr>
          <a:lstStyle/>
          <a:p>
            <a:pPr algn="just">
              <a:lnSpc>
                <a:spcPct val="110000"/>
              </a:lnSpc>
            </a:pPr>
            <a:endParaRPr lang="en-US" sz="1600" dirty="0"/>
          </a:p>
        </p:txBody>
      </p:sp>
    </p:spTree>
    <p:extLst>
      <p:ext uri="{BB962C8B-B14F-4D97-AF65-F5344CB8AC3E}">
        <p14:creationId xmlns:p14="http://schemas.microsoft.com/office/powerpoint/2010/main" val="265206675"/>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p:nvPr/>
        </p:nvSpPr>
        <p:spPr>
          <a:xfrm>
            <a:off x="695399" y="897966"/>
            <a:ext cx="10869071" cy="662390"/>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txBody>
          <a:bodyPr wrap="square" lIns="47996" tIns="47996" rIns="47996" bIns="47996">
            <a:noAutofit/>
          </a:bodyPr>
          <a:lstStyle/>
          <a:p>
            <a:pPr>
              <a:lnSpc>
                <a:spcPct val="110000"/>
              </a:lnSpc>
            </a:pPr>
            <a:r>
              <a:rPr lang="en-US" sz="1600" dirty="0"/>
              <a:t>Niagara4 offers the possibility to create graphs with different parameters and characteristics, allowing easy comparisons of points and </a:t>
            </a:r>
            <a:r>
              <a:rPr lang="en-US" sz="1600" dirty="0" smtClean="0"/>
              <a:t>ranges</a:t>
            </a:r>
            <a:r>
              <a:rPr lang="en-US" sz="1600" dirty="0"/>
              <a:t>. The following are some key </a:t>
            </a:r>
            <a:r>
              <a:rPr lang="en-US" sz="1600" dirty="0" smtClean="0"/>
              <a:t>features:</a:t>
            </a:r>
            <a:endParaRPr lang="en-GB" sz="1600" dirty="0"/>
          </a:p>
        </p:txBody>
      </p:sp>
      <p:sp>
        <p:nvSpPr>
          <p:cNvPr id="21" name="Text Box 2"/>
          <p:cNvSpPr txBox="1">
            <a:spLocks noChangeArrowheads="1"/>
          </p:cNvSpPr>
          <p:nvPr>
            <p:custDataLst>
              <p:tags r:id="rId1"/>
            </p:custDataLst>
          </p:nvPr>
        </p:nvSpPr>
        <p:spPr bwMode="auto">
          <a:xfrm>
            <a:off x="695400" y="166692"/>
            <a:ext cx="4951866" cy="25352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47996" tIns="47996" rIns="47996" bIns="47996"/>
          <a:lstStyle>
            <a:defPPr>
              <a:defRPr lang="es-ES"/>
            </a:defPPr>
            <a:lvl1pPr defTabSz="841375" fontAlgn="base">
              <a:spcBef>
                <a:spcPct val="1600000"/>
              </a:spcBef>
              <a:spcAft>
                <a:spcPct val="0"/>
              </a:spcAft>
              <a:defRPr sz="1400" b="1">
                <a:solidFill>
                  <a:srgbClr val="A6A6A6"/>
                </a:solidFill>
              </a:defRPr>
            </a:lvl1pPr>
            <a:lvl2pPr marL="742950" indent="-285750" defTabSz="841375">
              <a:defRPr>
                <a:latin typeface="Arial" panose="020B0604020202020204" pitchFamily="34" charset="0"/>
              </a:defRPr>
            </a:lvl2pPr>
            <a:lvl3pPr marL="1143000" indent="-228600" defTabSz="841375">
              <a:defRPr>
                <a:latin typeface="Arial" panose="020B0604020202020204" pitchFamily="34" charset="0"/>
              </a:defRPr>
            </a:lvl3pPr>
            <a:lvl4pPr marL="1600200" indent="-228600" defTabSz="841375">
              <a:defRPr>
                <a:latin typeface="Arial" panose="020B0604020202020204" pitchFamily="34" charset="0"/>
              </a:defRPr>
            </a:lvl4pPr>
            <a:lvl5pPr marL="2057400" indent="-228600" defTabSz="841375">
              <a:defRPr>
                <a:latin typeface="Arial" panose="020B0604020202020204" pitchFamily="34" charset="0"/>
              </a:defRPr>
            </a:lvl5pPr>
            <a:lvl6pPr marL="2514600" indent="-228600" defTabSz="841375" eaLnBrk="0" fontAlgn="base" hangingPunct="0">
              <a:spcBef>
                <a:spcPct val="0"/>
              </a:spcBef>
              <a:spcAft>
                <a:spcPct val="0"/>
              </a:spcAft>
              <a:defRPr>
                <a:latin typeface="Arial" panose="020B0604020202020204" pitchFamily="34" charset="0"/>
              </a:defRPr>
            </a:lvl6pPr>
            <a:lvl7pPr marL="2971800" indent="-228600" defTabSz="841375" eaLnBrk="0" fontAlgn="base" hangingPunct="0">
              <a:spcBef>
                <a:spcPct val="0"/>
              </a:spcBef>
              <a:spcAft>
                <a:spcPct val="0"/>
              </a:spcAft>
              <a:defRPr>
                <a:latin typeface="Arial" panose="020B0604020202020204" pitchFamily="34" charset="0"/>
              </a:defRPr>
            </a:lvl7pPr>
            <a:lvl8pPr marL="3429000" indent="-228600" defTabSz="841375" eaLnBrk="0" fontAlgn="base" hangingPunct="0">
              <a:spcBef>
                <a:spcPct val="0"/>
              </a:spcBef>
              <a:spcAft>
                <a:spcPct val="0"/>
              </a:spcAft>
              <a:defRPr>
                <a:latin typeface="Arial" panose="020B0604020202020204" pitchFamily="34" charset="0"/>
              </a:defRPr>
            </a:lvl8pPr>
            <a:lvl9pPr marL="3886200" indent="-228600" defTabSz="841375" eaLnBrk="0" fontAlgn="base" hangingPunct="0">
              <a:spcBef>
                <a:spcPct val="0"/>
              </a:spcBef>
              <a:spcAft>
                <a:spcPct val="0"/>
              </a:spcAft>
              <a:defRPr>
                <a:latin typeface="Arial" panose="020B0604020202020204" pitchFamily="34" charset="0"/>
              </a:defRPr>
            </a:lvl9pPr>
          </a:lstStyle>
          <a:p>
            <a:r>
              <a:rPr lang="en-GB" altLang="es-ES" dirty="0" smtClean="0"/>
              <a:t>TECHNICAL ARCHITECTURE</a:t>
            </a:r>
            <a:endParaRPr lang="en-GB" altLang="es-ES" dirty="0"/>
          </a:p>
        </p:txBody>
      </p:sp>
      <p:pic>
        <p:nvPicPr>
          <p:cNvPr id="13" name="Picture 10" descr="image00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26543" y="2238602"/>
            <a:ext cx="3679924" cy="2223629"/>
          </a:xfrm>
          <a:prstGeom prst="rect">
            <a:avLst/>
          </a:prstGeom>
          <a:noFill/>
          <a:ln w="9525">
            <a:noFill/>
            <a:miter lim="800000"/>
            <a:headEnd/>
            <a:tailEnd/>
          </a:ln>
          <a:effectLst>
            <a:outerShdw blurRad="292100" sx="97000" sy="97000" algn="ctr" rotWithShape="0">
              <a:prstClr val="black">
                <a:alpha val="40000"/>
              </a:prstClr>
            </a:outerShdw>
          </a:effectLst>
        </p:spPr>
      </p:pic>
      <p:pic>
        <p:nvPicPr>
          <p:cNvPr id="14" name="Picture 1"/>
          <p:cNvPicPr>
            <a:picLocks noChangeAspect="1" noChangeArrowheads="1"/>
          </p:cNvPicPr>
          <p:nvPr/>
        </p:nvPicPr>
        <p:blipFill>
          <a:blip r:embed="rId5" cstate="print"/>
          <a:srcRect/>
          <a:stretch>
            <a:fillRect/>
          </a:stretch>
        </p:blipFill>
        <p:spPr bwMode="auto">
          <a:xfrm>
            <a:off x="1086017" y="2238602"/>
            <a:ext cx="3680717" cy="2223629"/>
          </a:xfrm>
          <a:prstGeom prst="rect">
            <a:avLst/>
          </a:prstGeom>
          <a:noFill/>
          <a:ln w="9525">
            <a:noFill/>
            <a:miter lim="800000"/>
            <a:headEnd/>
            <a:tailEnd/>
          </a:ln>
          <a:effectLst>
            <a:outerShdw blurRad="292100" sx="97000" sy="97000" algn="ctr" rotWithShape="0">
              <a:prstClr val="black">
                <a:alpha val="40000"/>
              </a:prstClr>
            </a:outerShdw>
          </a:effectLst>
        </p:spPr>
      </p:pic>
      <p:pic>
        <p:nvPicPr>
          <p:cNvPr id="17" name="Picture 2"/>
          <p:cNvPicPr>
            <a:picLocks noChangeAspect="1" noChangeArrowheads="1"/>
          </p:cNvPicPr>
          <p:nvPr/>
        </p:nvPicPr>
        <p:blipFill rotWithShape="1">
          <a:blip r:embed="rId6" cstate="print"/>
          <a:srcRect/>
          <a:stretch/>
        </p:blipFill>
        <p:spPr bwMode="auto">
          <a:xfrm>
            <a:off x="2940217" y="4596035"/>
            <a:ext cx="3680717" cy="2099353"/>
          </a:xfrm>
          <a:prstGeom prst="rect">
            <a:avLst/>
          </a:prstGeom>
          <a:noFill/>
          <a:ln w="9525">
            <a:noFill/>
            <a:miter lim="800000"/>
            <a:headEnd/>
            <a:tailEnd/>
          </a:ln>
          <a:effectLst>
            <a:outerShdw blurRad="292100" sx="97000" sy="97000" algn="ctr" rotWithShape="0">
              <a:prstClr val="black">
                <a:alpha val="40000"/>
              </a:prstClr>
            </a:outerShdw>
          </a:effectLst>
        </p:spPr>
      </p:pic>
      <p:pic>
        <p:nvPicPr>
          <p:cNvPr id="18" name="Picture 2" descr="C:\Users\e525060\Documents\Data\Work\Niagara AX\Marketing\Products\v4.0\Human Factors\Ziba\Tridium_WB_Chartingt_smk01.jp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592329" y="4596035"/>
            <a:ext cx="3744537" cy="2099353"/>
          </a:xfrm>
          <a:prstGeom prst="rect">
            <a:avLst/>
          </a:prstGeom>
          <a:noFill/>
          <a:effectLst>
            <a:outerShdw blurRad="292100" sx="97000" sy="97000" algn="ctr" rotWithShape="0">
              <a:prstClr val="black">
                <a:alpha val="40000"/>
              </a:prstClr>
            </a:outerShdw>
          </a:effectLst>
        </p:spPr>
      </p:pic>
      <p:sp>
        <p:nvSpPr>
          <p:cNvPr id="22" name="Rectángulo 21"/>
          <p:cNvSpPr/>
          <p:nvPr/>
        </p:nvSpPr>
        <p:spPr>
          <a:xfrm>
            <a:off x="1086017" y="1520023"/>
            <a:ext cx="10186237" cy="584775"/>
          </a:xfrm>
          <a:prstGeom prst="rect">
            <a:avLst/>
          </a:prstGeom>
          <a:ln>
            <a:noFill/>
            <a:prstDash val="dash"/>
          </a:ln>
        </p:spPr>
        <p:txBody>
          <a:bodyPr wrap="square">
            <a:spAutoFit/>
          </a:bodyPr>
          <a:lstStyle/>
          <a:p>
            <a:pPr marL="268288" indent="-268288">
              <a:buFont typeface="Arial" panose="020B0604020202020204" pitchFamily="34" charset="0"/>
              <a:buChar char="•"/>
            </a:pPr>
            <a:r>
              <a:rPr lang="en-US" sz="1600" dirty="0">
                <a:latin typeface="Calibri" panose="020F0502020204030204" pitchFamily="34" charset="0"/>
                <a:cs typeface="Gotham Narrow Light"/>
              </a:rPr>
              <a:t>Easy and quick search and access to information through the use of </a:t>
            </a:r>
            <a:r>
              <a:rPr lang="en-US" sz="1600" dirty="0" smtClean="0">
                <a:latin typeface="Calibri" panose="020F0502020204030204" pitchFamily="34" charset="0"/>
                <a:cs typeface="Gotham Narrow Light"/>
              </a:rPr>
              <a:t>labels</a:t>
            </a:r>
            <a:endParaRPr lang="en-US" sz="1600" dirty="0">
              <a:latin typeface="Calibri" panose="020F0502020204030204" pitchFamily="34" charset="0"/>
              <a:cs typeface="Gotham Narrow Light"/>
            </a:endParaRPr>
          </a:p>
          <a:p>
            <a:pPr marL="268288" indent="-268288">
              <a:buFont typeface="Arial" panose="020B0604020202020204" pitchFamily="34" charset="0"/>
              <a:buChar char="•"/>
            </a:pPr>
            <a:r>
              <a:rPr lang="en-US" sz="1600" dirty="0" smtClean="0">
                <a:latin typeface="Calibri" panose="020F0502020204030204" pitchFamily="34" charset="0"/>
                <a:cs typeface="Gotham Narrow Light"/>
              </a:rPr>
              <a:t>"</a:t>
            </a:r>
            <a:r>
              <a:rPr lang="en-US" sz="1600" dirty="0">
                <a:latin typeface="Calibri" panose="020F0502020204030204" pitchFamily="34" charset="0"/>
                <a:cs typeface="Gotham Narrow Light"/>
              </a:rPr>
              <a:t>Drag 'n' Drop" </a:t>
            </a:r>
            <a:r>
              <a:rPr lang="en-US" sz="1600" dirty="0" err="1">
                <a:latin typeface="Calibri" panose="020F0502020204030204" pitchFamily="34" charset="0"/>
                <a:cs typeface="Gotham Narrow Light"/>
              </a:rPr>
              <a:t>parameterizable</a:t>
            </a:r>
            <a:r>
              <a:rPr lang="en-US" sz="1600" dirty="0">
                <a:latin typeface="Calibri" panose="020F0502020204030204" pitchFamily="34" charset="0"/>
                <a:cs typeface="Gotham Narrow Light"/>
              </a:rPr>
              <a:t> for end </a:t>
            </a:r>
            <a:r>
              <a:rPr lang="en-US" sz="1600" dirty="0" smtClean="0">
                <a:latin typeface="Calibri" panose="020F0502020204030204" pitchFamily="34" charset="0"/>
                <a:cs typeface="Gotham Narrow Light"/>
              </a:rPr>
              <a:t>users</a:t>
            </a:r>
            <a:endParaRPr lang="en-US" sz="1600" dirty="0">
              <a:latin typeface="Calibri" panose="020F0502020204030204" pitchFamily="34" charset="0"/>
              <a:cs typeface="Gotham Narrow Light"/>
            </a:endParaRPr>
          </a:p>
        </p:txBody>
      </p:sp>
      <p:sp>
        <p:nvSpPr>
          <p:cNvPr id="24" name="Rectángulo 25"/>
          <p:cNvSpPr/>
          <p:nvPr/>
        </p:nvSpPr>
        <p:spPr>
          <a:xfrm>
            <a:off x="695399" y="436567"/>
            <a:ext cx="8991525" cy="712787"/>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47996" tIns="47996" rIns="47996" bIns="47996"/>
          <a:lstStyle/>
          <a:p>
            <a:pPr>
              <a:spcBef>
                <a:spcPts val="1600"/>
              </a:spcBef>
              <a:defRPr/>
            </a:pPr>
            <a:r>
              <a:rPr lang="en-GB" sz="2000" b="1" dirty="0" smtClean="0">
                <a:solidFill>
                  <a:prstClr val="black"/>
                </a:solidFill>
              </a:rPr>
              <a:t>PREDICTIVE ANALYTICS &amp; MACHINE LEARNING: </a:t>
            </a:r>
            <a:r>
              <a:rPr lang="en-GB" sz="2000" b="1" dirty="0">
                <a:solidFill>
                  <a:prstClr val="black"/>
                </a:solidFill>
              </a:rPr>
              <a:t>ADVANCED GRAPHS AND </a:t>
            </a:r>
            <a:r>
              <a:rPr lang="en-GB" sz="2000" b="1" dirty="0" smtClean="0">
                <a:solidFill>
                  <a:prstClr val="black"/>
                </a:solidFill>
              </a:rPr>
              <a:t>REPORT</a:t>
            </a:r>
            <a:endParaRPr lang="en-GB" sz="2000" b="1" dirty="0">
              <a:solidFill>
                <a:prstClr val="black"/>
              </a:solidFill>
            </a:endParaRPr>
          </a:p>
        </p:txBody>
      </p:sp>
    </p:spTree>
    <p:extLst>
      <p:ext uri="{BB962C8B-B14F-4D97-AF65-F5344CB8AC3E}">
        <p14:creationId xmlns:p14="http://schemas.microsoft.com/office/powerpoint/2010/main" val="203171117"/>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p:nvPr/>
        </p:nvSpPr>
        <p:spPr>
          <a:xfrm>
            <a:off x="695399" y="897966"/>
            <a:ext cx="10869071" cy="662390"/>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txBody>
          <a:bodyPr wrap="square" lIns="47996" tIns="47996" rIns="47996" bIns="47996">
            <a:noAutofit/>
          </a:bodyPr>
          <a:lstStyle/>
          <a:p>
            <a:pPr>
              <a:lnSpc>
                <a:spcPct val="110000"/>
              </a:lnSpc>
            </a:pPr>
            <a:r>
              <a:rPr lang="en-US" sz="1600" dirty="0"/>
              <a:t>Niagara4 offers the possibility to create graphs with different parameters and characteristics, allowing easy comparisons of points and </a:t>
            </a:r>
            <a:r>
              <a:rPr lang="en-US" sz="1600" dirty="0" smtClean="0"/>
              <a:t>ranges</a:t>
            </a:r>
            <a:r>
              <a:rPr lang="en-US" sz="1600" dirty="0"/>
              <a:t>. The following are some key </a:t>
            </a:r>
            <a:r>
              <a:rPr lang="en-US" sz="1600" dirty="0" smtClean="0"/>
              <a:t>features:</a:t>
            </a:r>
            <a:endParaRPr lang="en-GB" sz="1600" dirty="0"/>
          </a:p>
        </p:txBody>
      </p:sp>
      <p:sp>
        <p:nvSpPr>
          <p:cNvPr id="21" name="Text Box 2"/>
          <p:cNvSpPr txBox="1">
            <a:spLocks noChangeArrowheads="1"/>
          </p:cNvSpPr>
          <p:nvPr>
            <p:custDataLst>
              <p:tags r:id="rId1"/>
            </p:custDataLst>
          </p:nvPr>
        </p:nvSpPr>
        <p:spPr bwMode="auto">
          <a:xfrm>
            <a:off x="695400" y="166692"/>
            <a:ext cx="4951866" cy="25352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47996" tIns="47996" rIns="47996" bIns="47996"/>
          <a:lstStyle>
            <a:defPPr>
              <a:defRPr lang="es-ES"/>
            </a:defPPr>
            <a:lvl1pPr defTabSz="841375" fontAlgn="base">
              <a:spcBef>
                <a:spcPct val="1600000"/>
              </a:spcBef>
              <a:spcAft>
                <a:spcPct val="0"/>
              </a:spcAft>
              <a:defRPr sz="1400" b="1">
                <a:solidFill>
                  <a:srgbClr val="A6A6A6"/>
                </a:solidFill>
              </a:defRPr>
            </a:lvl1pPr>
            <a:lvl2pPr marL="742950" indent="-285750" defTabSz="841375">
              <a:defRPr>
                <a:latin typeface="Arial" panose="020B0604020202020204" pitchFamily="34" charset="0"/>
              </a:defRPr>
            </a:lvl2pPr>
            <a:lvl3pPr marL="1143000" indent="-228600" defTabSz="841375">
              <a:defRPr>
                <a:latin typeface="Arial" panose="020B0604020202020204" pitchFamily="34" charset="0"/>
              </a:defRPr>
            </a:lvl3pPr>
            <a:lvl4pPr marL="1600200" indent="-228600" defTabSz="841375">
              <a:defRPr>
                <a:latin typeface="Arial" panose="020B0604020202020204" pitchFamily="34" charset="0"/>
              </a:defRPr>
            </a:lvl4pPr>
            <a:lvl5pPr marL="2057400" indent="-228600" defTabSz="841375">
              <a:defRPr>
                <a:latin typeface="Arial" panose="020B0604020202020204" pitchFamily="34" charset="0"/>
              </a:defRPr>
            </a:lvl5pPr>
            <a:lvl6pPr marL="2514600" indent="-228600" defTabSz="841375" eaLnBrk="0" fontAlgn="base" hangingPunct="0">
              <a:spcBef>
                <a:spcPct val="0"/>
              </a:spcBef>
              <a:spcAft>
                <a:spcPct val="0"/>
              </a:spcAft>
              <a:defRPr>
                <a:latin typeface="Arial" panose="020B0604020202020204" pitchFamily="34" charset="0"/>
              </a:defRPr>
            </a:lvl6pPr>
            <a:lvl7pPr marL="2971800" indent="-228600" defTabSz="841375" eaLnBrk="0" fontAlgn="base" hangingPunct="0">
              <a:spcBef>
                <a:spcPct val="0"/>
              </a:spcBef>
              <a:spcAft>
                <a:spcPct val="0"/>
              </a:spcAft>
              <a:defRPr>
                <a:latin typeface="Arial" panose="020B0604020202020204" pitchFamily="34" charset="0"/>
              </a:defRPr>
            </a:lvl7pPr>
            <a:lvl8pPr marL="3429000" indent="-228600" defTabSz="841375" eaLnBrk="0" fontAlgn="base" hangingPunct="0">
              <a:spcBef>
                <a:spcPct val="0"/>
              </a:spcBef>
              <a:spcAft>
                <a:spcPct val="0"/>
              </a:spcAft>
              <a:defRPr>
                <a:latin typeface="Arial" panose="020B0604020202020204" pitchFamily="34" charset="0"/>
              </a:defRPr>
            </a:lvl8pPr>
            <a:lvl9pPr marL="3886200" indent="-228600" defTabSz="841375" eaLnBrk="0" fontAlgn="base" hangingPunct="0">
              <a:spcBef>
                <a:spcPct val="0"/>
              </a:spcBef>
              <a:spcAft>
                <a:spcPct val="0"/>
              </a:spcAft>
              <a:defRPr>
                <a:latin typeface="Arial" panose="020B0604020202020204" pitchFamily="34" charset="0"/>
              </a:defRPr>
            </a:lvl9pPr>
          </a:lstStyle>
          <a:p>
            <a:r>
              <a:rPr lang="en-GB" altLang="es-ES" dirty="0" smtClean="0"/>
              <a:t>TECHNICAL ARCHITECTURE</a:t>
            </a:r>
            <a:endParaRPr lang="en-GB" altLang="es-ES" dirty="0"/>
          </a:p>
        </p:txBody>
      </p:sp>
      <p:pic>
        <p:nvPicPr>
          <p:cNvPr id="13" name="Picture 10" descr="image00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26543" y="2238602"/>
            <a:ext cx="3679924" cy="2223629"/>
          </a:xfrm>
          <a:prstGeom prst="rect">
            <a:avLst/>
          </a:prstGeom>
          <a:noFill/>
          <a:ln w="9525">
            <a:noFill/>
            <a:miter lim="800000"/>
            <a:headEnd/>
            <a:tailEnd/>
          </a:ln>
          <a:effectLst>
            <a:outerShdw blurRad="292100" sx="97000" sy="97000" algn="ctr" rotWithShape="0">
              <a:prstClr val="black">
                <a:alpha val="40000"/>
              </a:prstClr>
            </a:outerShdw>
          </a:effectLst>
        </p:spPr>
      </p:pic>
      <p:pic>
        <p:nvPicPr>
          <p:cNvPr id="14" name="Picture 1"/>
          <p:cNvPicPr>
            <a:picLocks noChangeAspect="1" noChangeArrowheads="1"/>
          </p:cNvPicPr>
          <p:nvPr/>
        </p:nvPicPr>
        <p:blipFill>
          <a:blip r:embed="rId5" cstate="print"/>
          <a:srcRect/>
          <a:stretch>
            <a:fillRect/>
          </a:stretch>
        </p:blipFill>
        <p:spPr bwMode="auto">
          <a:xfrm>
            <a:off x="1086017" y="2238602"/>
            <a:ext cx="3680717" cy="2223629"/>
          </a:xfrm>
          <a:prstGeom prst="rect">
            <a:avLst/>
          </a:prstGeom>
          <a:noFill/>
          <a:ln w="9525">
            <a:noFill/>
            <a:miter lim="800000"/>
            <a:headEnd/>
            <a:tailEnd/>
          </a:ln>
          <a:effectLst>
            <a:outerShdw blurRad="292100" sx="97000" sy="97000" algn="ctr" rotWithShape="0">
              <a:prstClr val="black">
                <a:alpha val="40000"/>
              </a:prstClr>
            </a:outerShdw>
          </a:effectLst>
        </p:spPr>
      </p:pic>
      <p:pic>
        <p:nvPicPr>
          <p:cNvPr id="17" name="Picture 2"/>
          <p:cNvPicPr>
            <a:picLocks noChangeAspect="1" noChangeArrowheads="1"/>
          </p:cNvPicPr>
          <p:nvPr/>
        </p:nvPicPr>
        <p:blipFill rotWithShape="1">
          <a:blip r:embed="rId6" cstate="print"/>
          <a:srcRect/>
          <a:stretch/>
        </p:blipFill>
        <p:spPr bwMode="auto">
          <a:xfrm>
            <a:off x="2940217" y="4596035"/>
            <a:ext cx="3680717" cy="2099353"/>
          </a:xfrm>
          <a:prstGeom prst="rect">
            <a:avLst/>
          </a:prstGeom>
          <a:noFill/>
          <a:ln w="9525">
            <a:noFill/>
            <a:miter lim="800000"/>
            <a:headEnd/>
            <a:tailEnd/>
          </a:ln>
          <a:effectLst>
            <a:outerShdw blurRad="292100" sx="97000" sy="97000" algn="ctr" rotWithShape="0">
              <a:prstClr val="black">
                <a:alpha val="40000"/>
              </a:prstClr>
            </a:outerShdw>
          </a:effectLst>
        </p:spPr>
      </p:pic>
      <p:pic>
        <p:nvPicPr>
          <p:cNvPr id="18" name="Picture 2" descr="C:\Users\e525060\Documents\Data\Work\Niagara AX\Marketing\Products\v4.0\Human Factors\Ziba\Tridium_WB_Chartingt_smk01.jp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592329" y="4596035"/>
            <a:ext cx="3744537" cy="2099353"/>
          </a:xfrm>
          <a:prstGeom prst="rect">
            <a:avLst/>
          </a:prstGeom>
          <a:noFill/>
          <a:effectLst>
            <a:outerShdw blurRad="292100" sx="97000" sy="97000" algn="ctr" rotWithShape="0">
              <a:prstClr val="black">
                <a:alpha val="40000"/>
              </a:prstClr>
            </a:outerShdw>
          </a:effectLst>
        </p:spPr>
      </p:pic>
      <p:sp>
        <p:nvSpPr>
          <p:cNvPr id="22" name="Rectángulo 21"/>
          <p:cNvSpPr/>
          <p:nvPr/>
        </p:nvSpPr>
        <p:spPr>
          <a:xfrm>
            <a:off x="1086017" y="1520023"/>
            <a:ext cx="10186237" cy="584775"/>
          </a:xfrm>
          <a:prstGeom prst="rect">
            <a:avLst/>
          </a:prstGeom>
          <a:ln>
            <a:noFill/>
            <a:prstDash val="dash"/>
          </a:ln>
        </p:spPr>
        <p:txBody>
          <a:bodyPr wrap="square">
            <a:spAutoFit/>
          </a:bodyPr>
          <a:lstStyle/>
          <a:p>
            <a:pPr marL="268288" indent="-268288">
              <a:buFont typeface="Arial" panose="020B0604020202020204" pitchFamily="34" charset="0"/>
              <a:buChar char="•"/>
            </a:pPr>
            <a:r>
              <a:rPr lang="en-US" sz="1600" dirty="0">
                <a:latin typeface="Calibri" panose="020F0502020204030204" pitchFamily="34" charset="0"/>
                <a:cs typeface="Gotham Narrow Light"/>
              </a:rPr>
              <a:t>Easy and quick search and access to information through the use of </a:t>
            </a:r>
            <a:r>
              <a:rPr lang="en-US" sz="1600" dirty="0" smtClean="0">
                <a:latin typeface="Calibri" panose="020F0502020204030204" pitchFamily="34" charset="0"/>
                <a:cs typeface="Gotham Narrow Light"/>
              </a:rPr>
              <a:t>labels</a:t>
            </a:r>
            <a:endParaRPr lang="en-US" sz="1600" dirty="0">
              <a:latin typeface="Calibri" panose="020F0502020204030204" pitchFamily="34" charset="0"/>
              <a:cs typeface="Gotham Narrow Light"/>
            </a:endParaRPr>
          </a:p>
          <a:p>
            <a:pPr marL="268288" indent="-268288">
              <a:buFont typeface="Arial" panose="020B0604020202020204" pitchFamily="34" charset="0"/>
              <a:buChar char="•"/>
            </a:pPr>
            <a:r>
              <a:rPr lang="en-US" sz="1600" dirty="0" smtClean="0">
                <a:latin typeface="Calibri" panose="020F0502020204030204" pitchFamily="34" charset="0"/>
                <a:cs typeface="Gotham Narrow Light"/>
              </a:rPr>
              <a:t>"</a:t>
            </a:r>
            <a:r>
              <a:rPr lang="en-US" sz="1600" dirty="0">
                <a:latin typeface="Calibri" panose="020F0502020204030204" pitchFamily="34" charset="0"/>
                <a:cs typeface="Gotham Narrow Light"/>
              </a:rPr>
              <a:t>Drag 'n' Drop" </a:t>
            </a:r>
            <a:r>
              <a:rPr lang="en-US" sz="1600" dirty="0" err="1">
                <a:latin typeface="Calibri" panose="020F0502020204030204" pitchFamily="34" charset="0"/>
                <a:cs typeface="Gotham Narrow Light"/>
              </a:rPr>
              <a:t>parameterizable</a:t>
            </a:r>
            <a:r>
              <a:rPr lang="en-US" sz="1600" dirty="0">
                <a:latin typeface="Calibri" panose="020F0502020204030204" pitchFamily="34" charset="0"/>
                <a:cs typeface="Gotham Narrow Light"/>
              </a:rPr>
              <a:t> for end </a:t>
            </a:r>
            <a:r>
              <a:rPr lang="en-US" sz="1600" dirty="0" smtClean="0">
                <a:latin typeface="Calibri" panose="020F0502020204030204" pitchFamily="34" charset="0"/>
                <a:cs typeface="Gotham Narrow Light"/>
              </a:rPr>
              <a:t>users</a:t>
            </a:r>
            <a:endParaRPr lang="en-US" sz="1600" dirty="0">
              <a:latin typeface="Calibri" panose="020F0502020204030204" pitchFamily="34" charset="0"/>
              <a:cs typeface="Gotham Narrow Light"/>
            </a:endParaRPr>
          </a:p>
        </p:txBody>
      </p:sp>
      <p:sp>
        <p:nvSpPr>
          <p:cNvPr id="24" name="Rectángulo 25"/>
          <p:cNvSpPr/>
          <p:nvPr/>
        </p:nvSpPr>
        <p:spPr>
          <a:xfrm>
            <a:off x="695399" y="436567"/>
            <a:ext cx="8991525" cy="712787"/>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47996" tIns="47996" rIns="47996" bIns="47996"/>
          <a:lstStyle/>
          <a:p>
            <a:pPr>
              <a:spcBef>
                <a:spcPts val="1600"/>
              </a:spcBef>
              <a:defRPr/>
            </a:pPr>
            <a:r>
              <a:rPr lang="en-GB" sz="2000" b="1" dirty="0" smtClean="0">
                <a:solidFill>
                  <a:prstClr val="black"/>
                </a:solidFill>
              </a:rPr>
              <a:t>PREDICTIVE ANALYTICS &amp; MACHINE LEARNING: </a:t>
            </a:r>
            <a:r>
              <a:rPr lang="en-GB" sz="2000" b="1" dirty="0">
                <a:solidFill>
                  <a:prstClr val="black"/>
                </a:solidFill>
              </a:rPr>
              <a:t>ADVANCED GRAPHS AND </a:t>
            </a:r>
            <a:r>
              <a:rPr lang="en-GB" sz="2000" b="1" dirty="0" smtClean="0">
                <a:solidFill>
                  <a:prstClr val="black"/>
                </a:solidFill>
              </a:rPr>
              <a:t>REPORT</a:t>
            </a:r>
            <a:endParaRPr lang="en-GB" sz="2000" b="1" dirty="0">
              <a:solidFill>
                <a:prstClr val="black"/>
              </a:solidFill>
            </a:endParaRPr>
          </a:p>
        </p:txBody>
      </p:sp>
    </p:spTree>
    <p:extLst>
      <p:ext uri="{BB962C8B-B14F-4D97-AF65-F5344CB8AC3E}">
        <p14:creationId xmlns:p14="http://schemas.microsoft.com/office/powerpoint/2010/main" val="390982943"/>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p:nvPr/>
        </p:nvSpPr>
        <p:spPr>
          <a:xfrm>
            <a:off x="695399" y="897966"/>
            <a:ext cx="10869071" cy="662390"/>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txBody>
          <a:bodyPr wrap="square" lIns="47996" tIns="47996" rIns="47996" bIns="47996">
            <a:noAutofit/>
          </a:bodyPr>
          <a:lstStyle/>
          <a:p>
            <a:pPr>
              <a:lnSpc>
                <a:spcPct val="110000"/>
              </a:lnSpc>
            </a:pPr>
            <a:r>
              <a:rPr lang="en-US" sz="1600" dirty="0" smtClean="0"/>
              <a:t>The Niagara Framework helps users connect and control disparate devices and systems, and harness the power of the </a:t>
            </a:r>
            <a:r>
              <a:rPr lang="en-US" sz="1600" dirty="0" err="1" smtClean="0"/>
              <a:t>IoT</a:t>
            </a:r>
            <a:r>
              <a:rPr lang="en-US" sz="1600" dirty="0"/>
              <a:t>. The following are the </a:t>
            </a:r>
            <a:r>
              <a:rPr lang="en-US" sz="1600" dirty="0" smtClean="0"/>
              <a:t>key advantages:</a:t>
            </a:r>
            <a:endParaRPr lang="en-GB" sz="1600" dirty="0"/>
          </a:p>
        </p:txBody>
      </p:sp>
      <p:sp>
        <p:nvSpPr>
          <p:cNvPr id="21" name="Text Box 2"/>
          <p:cNvSpPr txBox="1">
            <a:spLocks noChangeArrowheads="1"/>
          </p:cNvSpPr>
          <p:nvPr>
            <p:custDataLst>
              <p:tags r:id="rId1"/>
            </p:custDataLst>
          </p:nvPr>
        </p:nvSpPr>
        <p:spPr bwMode="auto">
          <a:xfrm>
            <a:off x="695400" y="166692"/>
            <a:ext cx="4951866" cy="25352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47996" tIns="47996" rIns="47996" bIns="47996"/>
          <a:lstStyle>
            <a:defPPr>
              <a:defRPr lang="es-ES"/>
            </a:defPPr>
            <a:lvl1pPr defTabSz="841375" fontAlgn="base">
              <a:spcBef>
                <a:spcPct val="1600000"/>
              </a:spcBef>
              <a:spcAft>
                <a:spcPct val="0"/>
              </a:spcAft>
              <a:defRPr sz="1400" b="1">
                <a:solidFill>
                  <a:srgbClr val="A6A6A6"/>
                </a:solidFill>
              </a:defRPr>
            </a:lvl1pPr>
            <a:lvl2pPr marL="742950" indent="-285750" defTabSz="841375">
              <a:defRPr>
                <a:latin typeface="Arial" panose="020B0604020202020204" pitchFamily="34" charset="0"/>
              </a:defRPr>
            </a:lvl2pPr>
            <a:lvl3pPr marL="1143000" indent="-228600" defTabSz="841375">
              <a:defRPr>
                <a:latin typeface="Arial" panose="020B0604020202020204" pitchFamily="34" charset="0"/>
              </a:defRPr>
            </a:lvl3pPr>
            <a:lvl4pPr marL="1600200" indent="-228600" defTabSz="841375">
              <a:defRPr>
                <a:latin typeface="Arial" panose="020B0604020202020204" pitchFamily="34" charset="0"/>
              </a:defRPr>
            </a:lvl4pPr>
            <a:lvl5pPr marL="2057400" indent="-228600" defTabSz="841375">
              <a:defRPr>
                <a:latin typeface="Arial" panose="020B0604020202020204" pitchFamily="34" charset="0"/>
              </a:defRPr>
            </a:lvl5pPr>
            <a:lvl6pPr marL="2514600" indent="-228600" defTabSz="841375" eaLnBrk="0" fontAlgn="base" hangingPunct="0">
              <a:spcBef>
                <a:spcPct val="0"/>
              </a:spcBef>
              <a:spcAft>
                <a:spcPct val="0"/>
              </a:spcAft>
              <a:defRPr>
                <a:latin typeface="Arial" panose="020B0604020202020204" pitchFamily="34" charset="0"/>
              </a:defRPr>
            </a:lvl6pPr>
            <a:lvl7pPr marL="2971800" indent="-228600" defTabSz="841375" eaLnBrk="0" fontAlgn="base" hangingPunct="0">
              <a:spcBef>
                <a:spcPct val="0"/>
              </a:spcBef>
              <a:spcAft>
                <a:spcPct val="0"/>
              </a:spcAft>
              <a:defRPr>
                <a:latin typeface="Arial" panose="020B0604020202020204" pitchFamily="34" charset="0"/>
              </a:defRPr>
            </a:lvl7pPr>
            <a:lvl8pPr marL="3429000" indent="-228600" defTabSz="841375" eaLnBrk="0" fontAlgn="base" hangingPunct="0">
              <a:spcBef>
                <a:spcPct val="0"/>
              </a:spcBef>
              <a:spcAft>
                <a:spcPct val="0"/>
              </a:spcAft>
              <a:defRPr>
                <a:latin typeface="Arial" panose="020B0604020202020204" pitchFamily="34" charset="0"/>
              </a:defRPr>
            </a:lvl8pPr>
            <a:lvl9pPr marL="3886200" indent="-228600" defTabSz="841375" eaLnBrk="0" fontAlgn="base" hangingPunct="0">
              <a:spcBef>
                <a:spcPct val="0"/>
              </a:spcBef>
              <a:spcAft>
                <a:spcPct val="0"/>
              </a:spcAft>
              <a:defRPr>
                <a:latin typeface="Arial" panose="020B0604020202020204" pitchFamily="34" charset="0"/>
              </a:defRPr>
            </a:lvl9pPr>
          </a:lstStyle>
          <a:p>
            <a:r>
              <a:rPr lang="en-GB" altLang="es-ES" dirty="0" smtClean="0"/>
              <a:t>TECHNICAL ARCHITECTURE</a:t>
            </a:r>
            <a:endParaRPr lang="en-GB" altLang="es-ES" dirty="0"/>
          </a:p>
        </p:txBody>
      </p:sp>
      <p:sp>
        <p:nvSpPr>
          <p:cNvPr id="24" name="Rectángulo 25"/>
          <p:cNvSpPr/>
          <p:nvPr/>
        </p:nvSpPr>
        <p:spPr>
          <a:xfrm>
            <a:off x="695399" y="436567"/>
            <a:ext cx="8991525" cy="712787"/>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47996" tIns="47996" rIns="47996" bIns="47996"/>
          <a:lstStyle/>
          <a:p>
            <a:pPr>
              <a:spcBef>
                <a:spcPts val="1600"/>
              </a:spcBef>
              <a:defRPr/>
            </a:pPr>
            <a:r>
              <a:rPr lang="en-GB" sz="2000" b="1" dirty="0" smtClean="0">
                <a:solidFill>
                  <a:prstClr val="black"/>
                </a:solidFill>
              </a:rPr>
              <a:t>PREDICTIVE ANALYTICS &amp; MACHINE LEARNING: INFORMATION FLOWS</a:t>
            </a:r>
            <a:endParaRPr lang="en-GB" sz="2000" b="1" dirty="0">
              <a:solidFill>
                <a:prstClr val="black"/>
              </a:solidFill>
            </a:endParaRPr>
          </a:p>
        </p:txBody>
      </p:sp>
      <p:grpSp>
        <p:nvGrpSpPr>
          <p:cNvPr id="10" name="Group 43"/>
          <p:cNvGrpSpPr/>
          <p:nvPr/>
        </p:nvGrpSpPr>
        <p:grpSpPr>
          <a:xfrm>
            <a:off x="1086017" y="2235368"/>
            <a:ext cx="4561249" cy="3921592"/>
            <a:chOff x="238082" y="2699993"/>
            <a:chExt cx="2634685" cy="2186711"/>
          </a:xfrm>
        </p:grpSpPr>
        <p:grpSp>
          <p:nvGrpSpPr>
            <p:cNvPr id="11" name="Group 12"/>
            <p:cNvGrpSpPr/>
            <p:nvPr/>
          </p:nvGrpSpPr>
          <p:grpSpPr>
            <a:xfrm>
              <a:off x="434367" y="3365084"/>
              <a:ext cx="2438400" cy="28575"/>
              <a:chOff x="600075" y="3019425"/>
              <a:chExt cx="2438400" cy="28575"/>
            </a:xfrm>
          </p:grpSpPr>
          <p:cxnSp>
            <p:nvCxnSpPr>
              <p:cNvPr id="51" name="Straight Connector 41"/>
              <p:cNvCxnSpPr/>
              <p:nvPr/>
            </p:nvCxnSpPr>
            <p:spPr>
              <a:xfrm>
                <a:off x="600075" y="3019425"/>
                <a:ext cx="2438400" cy="0"/>
              </a:xfrm>
              <a:prstGeom prst="line">
                <a:avLst/>
              </a:prstGeom>
              <a:ln>
                <a:solidFill>
                  <a:srgbClr val="0088CE"/>
                </a:solidFill>
              </a:ln>
            </p:spPr>
            <p:style>
              <a:lnRef idx="1">
                <a:schemeClr val="accent1"/>
              </a:lnRef>
              <a:fillRef idx="0">
                <a:schemeClr val="accent1"/>
              </a:fillRef>
              <a:effectRef idx="0">
                <a:schemeClr val="accent1"/>
              </a:effectRef>
              <a:fontRef idx="minor">
                <a:schemeClr val="tx1"/>
              </a:fontRef>
            </p:style>
          </p:cxnSp>
          <p:cxnSp>
            <p:nvCxnSpPr>
              <p:cNvPr id="52" name="Straight Connector 11"/>
              <p:cNvCxnSpPr/>
              <p:nvPr/>
            </p:nvCxnSpPr>
            <p:spPr>
              <a:xfrm>
                <a:off x="600075" y="3048000"/>
                <a:ext cx="2438400" cy="0"/>
              </a:xfrm>
              <a:prstGeom prst="line">
                <a:avLst/>
              </a:prstGeom>
              <a:ln>
                <a:solidFill>
                  <a:srgbClr val="0088CE"/>
                </a:solidFill>
              </a:ln>
            </p:spPr>
            <p:style>
              <a:lnRef idx="1">
                <a:schemeClr val="accent5"/>
              </a:lnRef>
              <a:fillRef idx="0">
                <a:schemeClr val="accent5"/>
              </a:fillRef>
              <a:effectRef idx="0">
                <a:schemeClr val="accent5"/>
              </a:effectRef>
              <a:fontRef idx="minor">
                <a:schemeClr val="tx1"/>
              </a:fontRef>
            </p:style>
          </p:cxnSp>
        </p:grpSp>
        <p:cxnSp>
          <p:nvCxnSpPr>
            <p:cNvPr id="12" name="Straight Connector 7"/>
            <p:cNvCxnSpPr/>
            <p:nvPr/>
          </p:nvCxnSpPr>
          <p:spPr>
            <a:xfrm>
              <a:off x="720117" y="3396834"/>
              <a:ext cx="0" cy="1349375"/>
            </a:xfrm>
            <a:prstGeom prst="line">
              <a:avLst/>
            </a:prstGeom>
            <a:ln>
              <a:solidFill>
                <a:srgbClr val="0088CE"/>
              </a:solidFill>
            </a:ln>
          </p:spPr>
          <p:style>
            <a:lnRef idx="1">
              <a:schemeClr val="accent5"/>
            </a:lnRef>
            <a:fillRef idx="0">
              <a:schemeClr val="accent5"/>
            </a:fillRef>
            <a:effectRef idx="0">
              <a:schemeClr val="accent5"/>
            </a:effectRef>
            <a:fontRef idx="minor">
              <a:schemeClr val="tx1"/>
            </a:fontRef>
          </p:style>
        </p:cxnSp>
        <p:cxnSp>
          <p:nvCxnSpPr>
            <p:cNvPr id="15" name="Straight Connector 8"/>
            <p:cNvCxnSpPr/>
            <p:nvPr/>
          </p:nvCxnSpPr>
          <p:spPr>
            <a:xfrm>
              <a:off x="1463068" y="3395247"/>
              <a:ext cx="0" cy="1203325"/>
            </a:xfrm>
            <a:prstGeom prst="line">
              <a:avLst/>
            </a:prstGeom>
            <a:ln>
              <a:solidFill>
                <a:srgbClr val="0088CE"/>
              </a:solidFill>
            </a:ln>
          </p:spPr>
          <p:style>
            <a:lnRef idx="1">
              <a:schemeClr val="accent5"/>
            </a:lnRef>
            <a:fillRef idx="0">
              <a:schemeClr val="accent5"/>
            </a:fillRef>
            <a:effectRef idx="0">
              <a:schemeClr val="accent5"/>
            </a:effectRef>
            <a:fontRef idx="minor">
              <a:schemeClr val="tx1"/>
            </a:fontRef>
          </p:style>
        </p:cxnSp>
        <p:cxnSp>
          <p:nvCxnSpPr>
            <p:cNvPr id="19" name="Straight Connector 9"/>
            <p:cNvCxnSpPr/>
            <p:nvPr/>
          </p:nvCxnSpPr>
          <p:spPr>
            <a:xfrm>
              <a:off x="2425092" y="3390484"/>
              <a:ext cx="0" cy="1047750"/>
            </a:xfrm>
            <a:prstGeom prst="line">
              <a:avLst/>
            </a:prstGeom>
            <a:ln>
              <a:solidFill>
                <a:srgbClr val="0088CE"/>
              </a:solidFill>
            </a:ln>
          </p:spPr>
          <p:style>
            <a:lnRef idx="1">
              <a:schemeClr val="accent5"/>
            </a:lnRef>
            <a:fillRef idx="0">
              <a:schemeClr val="accent5"/>
            </a:fillRef>
            <a:effectRef idx="0">
              <a:schemeClr val="accent5"/>
            </a:effectRef>
            <a:fontRef idx="minor">
              <a:schemeClr val="tx1"/>
            </a:fontRef>
          </p:style>
        </p:cxnSp>
        <p:sp>
          <p:nvSpPr>
            <p:cNvPr id="20" name="TextBox 10"/>
            <p:cNvSpPr txBox="1"/>
            <p:nvPr/>
          </p:nvSpPr>
          <p:spPr>
            <a:xfrm>
              <a:off x="640110" y="3568285"/>
              <a:ext cx="267928" cy="869949"/>
            </a:xfrm>
            <a:prstGeom prst="rect">
              <a:avLst/>
            </a:prstGeom>
            <a:noFill/>
          </p:spPr>
          <p:txBody>
            <a:bodyPr vert="vert270" wrap="square" rtlCol="0">
              <a:spAutoFit/>
            </a:bodyPr>
            <a:lstStyle/>
            <a:p>
              <a:r>
                <a:rPr lang="en-US" sz="1814" dirty="0" err="1">
                  <a:solidFill>
                    <a:srgbClr val="234D98"/>
                  </a:solidFill>
                  <a:latin typeface="Calibri" pitchFamily="34" charset="0"/>
                </a:rPr>
                <a:t>BACnet</a:t>
              </a:r>
              <a:endParaRPr lang="en-US" sz="1814" dirty="0">
                <a:solidFill>
                  <a:srgbClr val="234D98"/>
                </a:solidFill>
                <a:latin typeface="Calibri" pitchFamily="34" charset="0"/>
              </a:endParaRPr>
            </a:p>
          </p:txBody>
        </p:sp>
        <p:cxnSp>
          <p:nvCxnSpPr>
            <p:cNvPr id="23" name="Straight Connector 11"/>
            <p:cNvCxnSpPr>
              <a:endCxn id="26" idx="3"/>
            </p:cNvCxnSpPr>
            <p:nvPr/>
          </p:nvCxnSpPr>
          <p:spPr>
            <a:xfrm flipH="1">
              <a:off x="630651" y="3710850"/>
              <a:ext cx="89466" cy="0"/>
            </a:xfrm>
            <a:prstGeom prst="line">
              <a:avLst/>
            </a:prstGeom>
            <a:ln>
              <a:solidFill>
                <a:srgbClr val="0088CE"/>
              </a:solidFill>
            </a:ln>
          </p:spPr>
          <p:style>
            <a:lnRef idx="1">
              <a:schemeClr val="accent5"/>
            </a:lnRef>
            <a:fillRef idx="0">
              <a:schemeClr val="accent5"/>
            </a:fillRef>
            <a:effectRef idx="0">
              <a:schemeClr val="accent5"/>
            </a:effectRef>
            <a:fontRef idx="minor">
              <a:schemeClr val="tx1"/>
            </a:fontRef>
          </p:style>
        </p:cxnSp>
        <p:grpSp>
          <p:nvGrpSpPr>
            <p:cNvPr id="25" name="Group 77"/>
            <p:cNvGrpSpPr/>
            <p:nvPr/>
          </p:nvGrpSpPr>
          <p:grpSpPr>
            <a:xfrm>
              <a:off x="662915" y="2821927"/>
              <a:ext cx="503898" cy="543157"/>
              <a:chOff x="772452" y="2681433"/>
              <a:chExt cx="503898" cy="543157"/>
            </a:xfrm>
          </p:grpSpPr>
          <p:pic>
            <p:nvPicPr>
              <p:cNvPr id="49" name="Picture 1" descr="S:\MARCOM\public\Stock_Photos\Devices\pc.png"/>
              <p:cNvPicPr>
                <a:picLocks noChangeAspect="1" noChangeArrowheads="1"/>
              </p:cNvPicPr>
              <p:nvPr/>
            </p:nvPicPr>
            <p:blipFill>
              <a:blip r:embed="rId4" cstate="print"/>
              <a:srcRect/>
              <a:stretch>
                <a:fillRect/>
              </a:stretch>
            </p:blipFill>
            <p:spPr bwMode="auto">
              <a:xfrm>
                <a:off x="772452" y="2681433"/>
                <a:ext cx="503898" cy="436291"/>
              </a:xfrm>
              <a:prstGeom prst="rect">
                <a:avLst/>
              </a:prstGeom>
              <a:noFill/>
            </p:spPr>
          </p:pic>
          <p:cxnSp>
            <p:nvCxnSpPr>
              <p:cNvPr id="50" name="Straight Connector 40"/>
              <p:cNvCxnSpPr>
                <a:stCxn id="49" idx="2"/>
              </p:cNvCxnSpPr>
              <p:nvPr/>
            </p:nvCxnSpPr>
            <p:spPr>
              <a:xfrm>
                <a:off x="1024401" y="3117724"/>
                <a:ext cx="0" cy="106866"/>
              </a:xfrm>
              <a:prstGeom prst="line">
                <a:avLst/>
              </a:prstGeom>
              <a:ln>
                <a:solidFill>
                  <a:srgbClr val="0088CE"/>
                </a:solidFill>
              </a:ln>
            </p:spPr>
            <p:style>
              <a:lnRef idx="1">
                <a:schemeClr val="accent1"/>
              </a:lnRef>
              <a:fillRef idx="0">
                <a:schemeClr val="accent1"/>
              </a:fillRef>
              <a:effectRef idx="0">
                <a:schemeClr val="accent1"/>
              </a:effectRef>
              <a:fontRef idx="minor">
                <a:schemeClr val="tx1"/>
              </a:fontRef>
            </p:style>
          </p:cxnSp>
        </p:grpSp>
        <p:pic>
          <p:nvPicPr>
            <p:cNvPr id="26" name="Picture 3" descr="http://www.automatedbuildings.com/releases/sep01/alerton.jpg"/>
            <p:cNvPicPr>
              <a:picLocks noChangeAspect="1" noChangeArrowheads="1"/>
            </p:cNvPicPr>
            <p:nvPr/>
          </p:nvPicPr>
          <p:blipFill>
            <a:blip r:embed="rId5" cstate="print"/>
            <a:srcRect/>
            <a:stretch>
              <a:fillRect/>
            </a:stretch>
          </p:blipFill>
          <p:spPr bwMode="auto">
            <a:xfrm>
              <a:off x="238082" y="3535175"/>
              <a:ext cx="392569" cy="351350"/>
            </a:xfrm>
            <a:prstGeom prst="rect">
              <a:avLst/>
            </a:prstGeom>
            <a:noFill/>
          </p:spPr>
        </p:pic>
        <p:pic>
          <p:nvPicPr>
            <p:cNvPr id="27" name="Picture 3" descr="http://www.automatedbuildings.com/releases/sep01/alerton.jpg"/>
            <p:cNvPicPr>
              <a:picLocks noChangeAspect="1" noChangeArrowheads="1"/>
            </p:cNvPicPr>
            <p:nvPr/>
          </p:nvPicPr>
          <p:blipFill>
            <a:blip r:embed="rId5" cstate="print"/>
            <a:srcRect/>
            <a:stretch>
              <a:fillRect/>
            </a:stretch>
          </p:blipFill>
          <p:spPr bwMode="auto">
            <a:xfrm>
              <a:off x="238082" y="4006434"/>
              <a:ext cx="392569" cy="351350"/>
            </a:xfrm>
            <a:prstGeom prst="rect">
              <a:avLst/>
            </a:prstGeom>
            <a:noFill/>
          </p:spPr>
        </p:pic>
        <p:pic>
          <p:nvPicPr>
            <p:cNvPr id="28" name="Picture 3" descr="http://www.automatedbuildings.com/releases/sep01/alerton.jpg"/>
            <p:cNvPicPr>
              <a:picLocks noChangeAspect="1" noChangeArrowheads="1"/>
            </p:cNvPicPr>
            <p:nvPr/>
          </p:nvPicPr>
          <p:blipFill>
            <a:blip r:embed="rId5" cstate="print"/>
            <a:srcRect/>
            <a:stretch>
              <a:fillRect/>
            </a:stretch>
          </p:blipFill>
          <p:spPr bwMode="auto">
            <a:xfrm>
              <a:off x="238082" y="4535354"/>
              <a:ext cx="392569" cy="351350"/>
            </a:xfrm>
            <a:prstGeom prst="rect">
              <a:avLst/>
            </a:prstGeom>
            <a:noFill/>
          </p:spPr>
        </p:pic>
        <p:cxnSp>
          <p:nvCxnSpPr>
            <p:cNvPr id="29" name="Straight Connector 19"/>
            <p:cNvCxnSpPr/>
            <p:nvPr/>
          </p:nvCxnSpPr>
          <p:spPr>
            <a:xfrm flipH="1">
              <a:off x="630651" y="4136609"/>
              <a:ext cx="89466" cy="0"/>
            </a:xfrm>
            <a:prstGeom prst="line">
              <a:avLst/>
            </a:prstGeom>
            <a:ln>
              <a:solidFill>
                <a:srgbClr val="0088CE"/>
              </a:solidFill>
            </a:ln>
          </p:spPr>
          <p:style>
            <a:lnRef idx="1">
              <a:schemeClr val="accent5"/>
            </a:lnRef>
            <a:fillRef idx="0">
              <a:schemeClr val="accent5"/>
            </a:fillRef>
            <a:effectRef idx="0">
              <a:schemeClr val="accent5"/>
            </a:effectRef>
            <a:fontRef idx="minor">
              <a:schemeClr val="tx1"/>
            </a:fontRef>
          </p:style>
        </p:cxnSp>
        <p:cxnSp>
          <p:nvCxnSpPr>
            <p:cNvPr id="30" name="Straight Connector 20"/>
            <p:cNvCxnSpPr/>
            <p:nvPr/>
          </p:nvCxnSpPr>
          <p:spPr>
            <a:xfrm flipH="1">
              <a:off x="630651" y="4740315"/>
              <a:ext cx="89466" cy="0"/>
            </a:xfrm>
            <a:prstGeom prst="line">
              <a:avLst/>
            </a:prstGeom>
            <a:ln>
              <a:solidFill>
                <a:srgbClr val="0088CE"/>
              </a:solidFill>
            </a:ln>
          </p:spPr>
          <p:style>
            <a:lnRef idx="1">
              <a:schemeClr val="accent5"/>
            </a:lnRef>
            <a:fillRef idx="0">
              <a:schemeClr val="accent5"/>
            </a:fillRef>
            <a:effectRef idx="0">
              <a:schemeClr val="accent5"/>
            </a:effectRef>
            <a:fontRef idx="minor">
              <a:schemeClr val="tx1"/>
            </a:fontRef>
          </p:style>
        </p:cxnSp>
        <p:sp>
          <p:nvSpPr>
            <p:cNvPr id="31" name="TextBox 21"/>
            <p:cNvSpPr txBox="1"/>
            <p:nvPr/>
          </p:nvSpPr>
          <p:spPr>
            <a:xfrm>
              <a:off x="1070159" y="3571459"/>
              <a:ext cx="267928" cy="869949"/>
            </a:xfrm>
            <a:prstGeom prst="rect">
              <a:avLst/>
            </a:prstGeom>
            <a:noFill/>
          </p:spPr>
          <p:txBody>
            <a:bodyPr vert="vert270" wrap="square" rtlCol="0">
              <a:spAutoFit/>
            </a:bodyPr>
            <a:lstStyle/>
            <a:p>
              <a:r>
                <a:rPr lang="en-US" sz="1814" dirty="0">
                  <a:solidFill>
                    <a:srgbClr val="234D98"/>
                  </a:solidFill>
                  <a:latin typeface="Calibri" pitchFamily="34" charset="0"/>
                </a:rPr>
                <a:t>Niagara</a:t>
              </a:r>
            </a:p>
          </p:txBody>
        </p:sp>
        <p:cxnSp>
          <p:nvCxnSpPr>
            <p:cNvPr id="32" name="Straight Connector 22"/>
            <p:cNvCxnSpPr/>
            <p:nvPr/>
          </p:nvCxnSpPr>
          <p:spPr>
            <a:xfrm flipH="1">
              <a:off x="1463068" y="4597158"/>
              <a:ext cx="95229" cy="0"/>
            </a:xfrm>
            <a:prstGeom prst="line">
              <a:avLst/>
            </a:prstGeom>
            <a:ln>
              <a:solidFill>
                <a:srgbClr val="0088CE"/>
              </a:solidFill>
            </a:ln>
          </p:spPr>
          <p:style>
            <a:lnRef idx="1">
              <a:schemeClr val="accent5"/>
            </a:lnRef>
            <a:fillRef idx="0">
              <a:schemeClr val="accent5"/>
            </a:fillRef>
            <a:effectRef idx="0">
              <a:schemeClr val="accent5"/>
            </a:effectRef>
            <a:fontRef idx="minor">
              <a:schemeClr val="tx1"/>
            </a:fontRef>
          </p:style>
        </p:cxnSp>
        <p:cxnSp>
          <p:nvCxnSpPr>
            <p:cNvPr id="33" name="Straight Connector 23"/>
            <p:cNvCxnSpPr/>
            <p:nvPr/>
          </p:nvCxnSpPr>
          <p:spPr>
            <a:xfrm flipH="1">
              <a:off x="1463068" y="4136609"/>
              <a:ext cx="95229" cy="0"/>
            </a:xfrm>
            <a:prstGeom prst="line">
              <a:avLst/>
            </a:prstGeom>
            <a:ln>
              <a:solidFill>
                <a:srgbClr val="0088CE"/>
              </a:solidFill>
            </a:ln>
          </p:spPr>
          <p:style>
            <a:lnRef idx="1">
              <a:schemeClr val="accent5"/>
            </a:lnRef>
            <a:fillRef idx="0">
              <a:schemeClr val="accent5"/>
            </a:fillRef>
            <a:effectRef idx="0">
              <a:schemeClr val="accent5"/>
            </a:effectRef>
            <a:fontRef idx="minor">
              <a:schemeClr val="tx1"/>
            </a:fontRef>
          </p:style>
        </p:cxnSp>
        <p:cxnSp>
          <p:nvCxnSpPr>
            <p:cNvPr id="34" name="Straight Connector 24"/>
            <p:cNvCxnSpPr/>
            <p:nvPr/>
          </p:nvCxnSpPr>
          <p:spPr>
            <a:xfrm flipH="1">
              <a:off x="1463068" y="3710850"/>
              <a:ext cx="95229" cy="0"/>
            </a:xfrm>
            <a:prstGeom prst="line">
              <a:avLst/>
            </a:prstGeom>
            <a:ln>
              <a:solidFill>
                <a:srgbClr val="0088CE"/>
              </a:solidFill>
            </a:ln>
          </p:spPr>
          <p:style>
            <a:lnRef idx="1">
              <a:schemeClr val="accent5"/>
            </a:lnRef>
            <a:fillRef idx="0">
              <a:schemeClr val="accent5"/>
            </a:fillRef>
            <a:effectRef idx="0">
              <a:schemeClr val="accent5"/>
            </a:effectRef>
            <a:fontRef idx="minor">
              <a:schemeClr val="tx1"/>
            </a:fontRef>
          </p:style>
        </p:cxnSp>
        <p:sp>
          <p:nvSpPr>
            <p:cNvPr id="35" name="TextBox 25"/>
            <p:cNvSpPr txBox="1"/>
            <p:nvPr/>
          </p:nvSpPr>
          <p:spPr>
            <a:xfrm>
              <a:off x="2063437" y="3477843"/>
              <a:ext cx="267928" cy="929201"/>
            </a:xfrm>
            <a:prstGeom prst="rect">
              <a:avLst/>
            </a:prstGeom>
            <a:noFill/>
          </p:spPr>
          <p:txBody>
            <a:bodyPr vert="vert270" wrap="square" rtlCol="0">
              <a:spAutoFit/>
            </a:bodyPr>
            <a:lstStyle/>
            <a:p>
              <a:r>
                <a:rPr lang="en-US" sz="1814" dirty="0" err="1">
                  <a:solidFill>
                    <a:srgbClr val="234D98"/>
                  </a:solidFill>
                  <a:latin typeface="Calibri" pitchFamily="34" charset="0"/>
                </a:rPr>
                <a:t>Otros</a:t>
              </a:r>
              <a:endParaRPr lang="en-US" sz="1814" dirty="0">
                <a:solidFill>
                  <a:srgbClr val="234D98"/>
                </a:solidFill>
                <a:latin typeface="Calibri" pitchFamily="34" charset="0"/>
              </a:endParaRPr>
            </a:p>
          </p:txBody>
        </p:sp>
        <p:pic>
          <p:nvPicPr>
            <p:cNvPr id="36" name="Picture 5" descr="http://www.achrnews.com/NEWS/Home/Images/Spyder-Micro.jpg"/>
            <p:cNvPicPr>
              <a:picLocks noChangeAspect="1" noChangeArrowheads="1"/>
            </p:cNvPicPr>
            <p:nvPr/>
          </p:nvPicPr>
          <p:blipFill>
            <a:blip r:embed="rId6" cstate="print"/>
            <a:srcRect/>
            <a:stretch>
              <a:fillRect/>
            </a:stretch>
          </p:blipFill>
          <p:spPr bwMode="auto">
            <a:xfrm>
              <a:off x="2525102" y="3535175"/>
              <a:ext cx="252413" cy="315516"/>
            </a:xfrm>
            <a:prstGeom prst="rect">
              <a:avLst/>
            </a:prstGeom>
            <a:noFill/>
          </p:spPr>
        </p:pic>
        <p:pic>
          <p:nvPicPr>
            <p:cNvPr id="37" name="Picture 5" descr="http://www.achrnews.com/NEWS/Home/Images/Spyder-Micro.jpg"/>
            <p:cNvPicPr>
              <a:picLocks noChangeAspect="1" noChangeArrowheads="1"/>
            </p:cNvPicPr>
            <p:nvPr/>
          </p:nvPicPr>
          <p:blipFill>
            <a:blip r:embed="rId6" cstate="print"/>
            <a:srcRect/>
            <a:stretch>
              <a:fillRect/>
            </a:stretch>
          </p:blipFill>
          <p:spPr bwMode="auto">
            <a:xfrm>
              <a:off x="2525102" y="3915402"/>
              <a:ext cx="252413" cy="315516"/>
            </a:xfrm>
            <a:prstGeom prst="rect">
              <a:avLst/>
            </a:prstGeom>
            <a:noFill/>
          </p:spPr>
        </p:pic>
        <p:pic>
          <p:nvPicPr>
            <p:cNvPr id="38" name="Picture 5" descr="http://www.achrnews.com/NEWS/Home/Images/Spyder-Micro.jpg"/>
            <p:cNvPicPr>
              <a:picLocks noChangeAspect="1" noChangeArrowheads="1"/>
            </p:cNvPicPr>
            <p:nvPr/>
          </p:nvPicPr>
          <p:blipFill>
            <a:blip r:embed="rId6" cstate="print"/>
            <a:srcRect/>
            <a:stretch>
              <a:fillRect/>
            </a:stretch>
          </p:blipFill>
          <p:spPr bwMode="auto">
            <a:xfrm>
              <a:off x="2525102" y="4283650"/>
              <a:ext cx="252413" cy="315516"/>
            </a:xfrm>
            <a:prstGeom prst="rect">
              <a:avLst/>
            </a:prstGeom>
            <a:noFill/>
          </p:spPr>
        </p:pic>
        <p:cxnSp>
          <p:nvCxnSpPr>
            <p:cNvPr id="39" name="Straight Connector 29"/>
            <p:cNvCxnSpPr/>
            <p:nvPr/>
          </p:nvCxnSpPr>
          <p:spPr>
            <a:xfrm flipH="1">
              <a:off x="2429873" y="3710850"/>
              <a:ext cx="95229" cy="0"/>
            </a:xfrm>
            <a:prstGeom prst="line">
              <a:avLst/>
            </a:prstGeom>
            <a:ln>
              <a:solidFill>
                <a:srgbClr val="0088CE"/>
              </a:solidFill>
            </a:ln>
          </p:spPr>
          <p:style>
            <a:lnRef idx="1">
              <a:schemeClr val="accent5"/>
            </a:lnRef>
            <a:fillRef idx="0">
              <a:schemeClr val="accent5"/>
            </a:fillRef>
            <a:effectRef idx="0">
              <a:schemeClr val="accent5"/>
            </a:effectRef>
            <a:fontRef idx="minor">
              <a:schemeClr val="tx1"/>
            </a:fontRef>
          </p:style>
        </p:cxnSp>
        <p:cxnSp>
          <p:nvCxnSpPr>
            <p:cNvPr id="40" name="Straight Connector 30"/>
            <p:cNvCxnSpPr/>
            <p:nvPr/>
          </p:nvCxnSpPr>
          <p:spPr>
            <a:xfrm flipH="1">
              <a:off x="2425092" y="4060409"/>
              <a:ext cx="95229" cy="0"/>
            </a:xfrm>
            <a:prstGeom prst="line">
              <a:avLst/>
            </a:prstGeom>
            <a:ln>
              <a:solidFill>
                <a:srgbClr val="0088CE"/>
              </a:solidFill>
            </a:ln>
          </p:spPr>
          <p:style>
            <a:lnRef idx="1">
              <a:schemeClr val="accent5"/>
            </a:lnRef>
            <a:fillRef idx="0">
              <a:schemeClr val="accent5"/>
            </a:fillRef>
            <a:effectRef idx="0">
              <a:schemeClr val="accent5"/>
            </a:effectRef>
            <a:fontRef idx="minor">
              <a:schemeClr val="tx1"/>
            </a:fontRef>
          </p:style>
        </p:cxnSp>
        <p:cxnSp>
          <p:nvCxnSpPr>
            <p:cNvPr id="41" name="Straight Connector 31"/>
            <p:cNvCxnSpPr/>
            <p:nvPr/>
          </p:nvCxnSpPr>
          <p:spPr>
            <a:xfrm flipH="1">
              <a:off x="2429873" y="4434265"/>
              <a:ext cx="95229" cy="0"/>
            </a:xfrm>
            <a:prstGeom prst="line">
              <a:avLst/>
            </a:prstGeom>
            <a:ln>
              <a:solidFill>
                <a:srgbClr val="0088CE"/>
              </a:solidFill>
            </a:ln>
          </p:spPr>
          <p:style>
            <a:lnRef idx="1">
              <a:schemeClr val="accent5"/>
            </a:lnRef>
            <a:fillRef idx="0">
              <a:schemeClr val="accent5"/>
            </a:fillRef>
            <a:effectRef idx="0">
              <a:schemeClr val="accent5"/>
            </a:effectRef>
            <a:fontRef idx="minor">
              <a:schemeClr val="tx1"/>
            </a:fontRef>
          </p:style>
        </p:cxnSp>
        <p:grpSp>
          <p:nvGrpSpPr>
            <p:cNvPr id="42" name="Group 76"/>
            <p:cNvGrpSpPr/>
            <p:nvPr/>
          </p:nvGrpSpPr>
          <p:grpSpPr>
            <a:xfrm>
              <a:off x="1739420" y="2699993"/>
              <a:ext cx="890941" cy="665091"/>
              <a:chOff x="1848957" y="2559499"/>
              <a:chExt cx="890941" cy="665091"/>
            </a:xfrm>
          </p:grpSpPr>
          <p:pic>
            <p:nvPicPr>
              <p:cNvPr id="43" name="Picture 6" descr="S:\MARCOM\public\Stock_Photos\Clouds\Cloud-unshadow.png"/>
              <p:cNvPicPr>
                <a:picLocks noChangeAspect="1" noChangeArrowheads="1"/>
              </p:cNvPicPr>
              <p:nvPr/>
            </p:nvPicPr>
            <p:blipFill>
              <a:blip r:embed="rId7" cstate="print"/>
              <a:srcRect/>
              <a:stretch>
                <a:fillRect/>
              </a:stretch>
            </p:blipFill>
            <p:spPr bwMode="auto">
              <a:xfrm>
                <a:off x="1848957" y="2801194"/>
                <a:ext cx="530806" cy="316530"/>
              </a:xfrm>
              <a:prstGeom prst="rect">
                <a:avLst/>
              </a:prstGeom>
              <a:noFill/>
            </p:spPr>
          </p:pic>
          <p:cxnSp>
            <p:nvCxnSpPr>
              <p:cNvPr id="44" name="Straight Connector 34"/>
              <p:cNvCxnSpPr/>
              <p:nvPr/>
            </p:nvCxnSpPr>
            <p:spPr>
              <a:xfrm>
                <a:off x="2110928" y="3117724"/>
                <a:ext cx="0" cy="106866"/>
              </a:xfrm>
              <a:prstGeom prst="line">
                <a:avLst/>
              </a:prstGeom>
              <a:ln>
                <a:solidFill>
                  <a:srgbClr val="0088CE"/>
                </a:solidFill>
              </a:ln>
            </p:spPr>
            <p:style>
              <a:lnRef idx="1">
                <a:schemeClr val="accent1"/>
              </a:lnRef>
              <a:fillRef idx="0">
                <a:schemeClr val="accent1"/>
              </a:fillRef>
              <a:effectRef idx="0">
                <a:schemeClr val="accent1"/>
              </a:effectRef>
              <a:fontRef idx="minor">
                <a:schemeClr val="tx1"/>
              </a:fontRef>
            </p:style>
          </p:cxnSp>
          <p:pic>
            <p:nvPicPr>
              <p:cNvPr id="45" name="Picture 8" descr="S:\MARCOM\public\Stock_Photos\Devices\Devices.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flipH="1">
                <a:off x="2519818" y="2559499"/>
                <a:ext cx="220080" cy="375604"/>
              </a:xfrm>
              <a:prstGeom prst="rect">
                <a:avLst/>
              </a:prstGeom>
              <a:noFill/>
            </p:spPr>
          </p:pic>
          <p:grpSp>
            <p:nvGrpSpPr>
              <p:cNvPr id="46" name="Group 74"/>
              <p:cNvGrpSpPr/>
              <p:nvPr/>
            </p:nvGrpSpPr>
            <p:grpSpPr>
              <a:xfrm>
                <a:off x="2343978" y="2801194"/>
                <a:ext cx="133475" cy="133475"/>
                <a:chOff x="1898626" y="2492761"/>
                <a:chExt cx="133475" cy="133475"/>
              </a:xfrm>
            </p:grpSpPr>
            <p:sp>
              <p:nvSpPr>
                <p:cNvPr id="47" name="Rounded Rectangle 37"/>
                <p:cNvSpPr/>
                <p:nvPr/>
              </p:nvSpPr>
              <p:spPr>
                <a:xfrm>
                  <a:off x="1898626" y="2492761"/>
                  <a:ext cx="133475" cy="133475"/>
                </a:xfrm>
                <a:prstGeom prst="roundRect">
                  <a:avLst/>
                </a:prstGeom>
                <a:gradFill>
                  <a:gsLst>
                    <a:gs pos="0">
                      <a:srgbClr val="36C1CC"/>
                    </a:gs>
                    <a:gs pos="50000">
                      <a:schemeClr val="accent3">
                        <a:lumMod val="20000"/>
                        <a:lumOff val="80000"/>
                      </a:schemeClr>
                    </a:gs>
                    <a:gs pos="100000">
                      <a:schemeClr val="tx1"/>
                    </a:gs>
                  </a:gsLst>
                  <a:lin ang="5400000" scaled="0"/>
                </a:gradFill>
                <a:ln w="952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3" dirty="0">
                    <a:solidFill>
                      <a:prstClr val="white"/>
                    </a:solidFill>
                  </a:endParaRPr>
                </a:p>
              </p:txBody>
            </p:sp>
            <p:pic>
              <p:nvPicPr>
                <p:cNvPr id="48" name="Picture 12" descr="http://upload.wikimedia.org/wikipedia/commons/thumb/4/44/WIFI_icon.svg/319px-WIFI_icon.svg.png"/>
                <p:cNvPicPr>
                  <a:picLocks noChangeAspect="1" noChangeArrowheads="1"/>
                </p:cNvPicPr>
                <p:nvPr/>
              </p:nvPicPr>
              <p:blipFill>
                <a:blip r:embed="rId9" cstate="print"/>
                <a:srcRect/>
                <a:stretch>
                  <a:fillRect/>
                </a:stretch>
              </p:blipFill>
              <p:spPr bwMode="auto">
                <a:xfrm>
                  <a:off x="1898626" y="2492761"/>
                  <a:ext cx="133475" cy="133475"/>
                </a:xfrm>
                <a:prstGeom prst="rect">
                  <a:avLst/>
                </a:prstGeom>
                <a:noFill/>
              </p:spPr>
            </p:pic>
          </p:grpSp>
        </p:grpSp>
      </p:grpSp>
      <p:sp>
        <p:nvSpPr>
          <p:cNvPr id="53" name="Right Arrow 47"/>
          <p:cNvSpPr/>
          <p:nvPr/>
        </p:nvSpPr>
        <p:spPr>
          <a:xfrm>
            <a:off x="6101486" y="4363264"/>
            <a:ext cx="758211" cy="446429"/>
          </a:xfrm>
          <a:prstGeom prst="rightArrow">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3" dirty="0">
              <a:solidFill>
                <a:prstClr val="white"/>
              </a:solidFill>
            </a:endParaRPr>
          </a:p>
        </p:txBody>
      </p:sp>
      <p:pic>
        <p:nvPicPr>
          <p:cNvPr id="54" name="Picture 2" descr="C:\Tridium\Logos\Logo--Powered by Niagara 4--JPEG.jpg"/>
          <p:cNvPicPr>
            <a:picLocks noChangeAspect="1" noChangeArrowheads="1"/>
          </p:cNvPicPr>
          <p:nvPr/>
        </p:nvPicPr>
        <p:blipFill>
          <a:blip r:embed="rId10" cstate="print"/>
          <a:srcRect/>
          <a:stretch>
            <a:fillRect/>
          </a:stretch>
        </p:blipFill>
        <p:spPr bwMode="auto">
          <a:xfrm>
            <a:off x="7165430" y="2586974"/>
            <a:ext cx="1388269" cy="516566"/>
          </a:xfrm>
          <a:prstGeom prst="rect">
            <a:avLst/>
          </a:prstGeom>
          <a:noFill/>
        </p:spPr>
      </p:pic>
      <p:pic>
        <p:nvPicPr>
          <p:cNvPr id="55" name="Content Placeholder 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165429" y="3332329"/>
            <a:ext cx="4171437" cy="2824631"/>
          </a:xfrm>
          <a:prstGeom prst="rect">
            <a:avLst/>
          </a:prstGeom>
        </p:spPr>
      </p:pic>
      <p:sp>
        <p:nvSpPr>
          <p:cNvPr id="56" name="Rectángulo 55"/>
          <p:cNvSpPr/>
          <p:nvPr/>
        </p:nvSpPr>
        <p:spPr>
          <a:xfrm>
            <a:off x="1086017" y="1520023"/>
            <a:ext cx="10186237" cy="584775"/>
          </a:xfrm>
          <a:prstGeom prst="rect">
            <a:avLst/>
          </a:prstGeom>
          <a:ln>
            <a:noFill/>
            <a:prstDash val="dash"/>
          </a:ln>
        </p:spPr>
        <p:txBody>
          <a:bodyPr wrap="square">
            <a:spAutoFit/>
          </a:bodyPr>
          <a:lstStyle/>
          <a:p>
            <a:pPr marL="268288" indent="-268288" algn="just">
              <a:buFont typeface="Arial" panose="020B0604020202020204" pitchFamily="34" charset="0"/>
              <a:buChar char="•"/>
            </a:pPr>
            <a:r>
              <a:rPr lang="en-US" sz="1600" dirty="0">
                <a:latin typeface="Calibri" panose="020F0502020204030204" pitchFamily="34" charset="0"/>
                <a:cs typeface="Gotham Narrow Light"/>
              </a:rPr>
              <a:t>All the information in real time is standardized in any component so that it can be treated in a homogeneous </a:t>
            </a:r>
            <a:r>
              <a:rPr lang="en-US" sz="1600" dirty="0" smtClean="0">
                <a:latin typeface="Calibri" panose="020F0502020204030204" pitchFamily="34" charset="0"/>
                <a:cs typeface="Gotham Narrow Light"/>
              </a:rPr>
              <a:t>way</a:t>
            </a:r>
            <a:endParaRPr lang="en-US" sz="1600" dirty="0">
              <a:latin typeface="Calibri" panose="020F0502020204030204" pitchFamily="34" charset="0"/>
              <a:cs typeface="Gotham Narrow Light"/>
            </a:endParaRPr>
          </a:p>
          <a:p>
            <a:pPr marL="268288" indent="-268288" algn="just">
              <a:buFont typeface="Arial" panose="020B0604020202020204" pitchFamily="34" charset="0"/>
              <a:buChar char="•"/>
            </a:pPr>
            <a:r>
              <a:rPr lang="en-US" sz="1600" dirty="0">
                <a:latin typeface="Calibri" panose="020F0502020204030204" pitchFamily="34" charset="0"/>
                <a:cs typeface="Gotham Narrow Light"/>
              </a:rPr>
              <a:t>Each point is represented as data in the </a:t>
            </a:r>
            <a:r>
              <a:rPr lang="en-US" sz="1600" dirty="0" smtClean="0">
                <a:latin typeface="Calibri" panose="020F0502020204030204" pitchFamily="34" charset="0"/>
                <a:cs typeface="Gotham Narrow Light"/>
              </a:rPr>
              <a:t>system</a:t>
            </a:r>
          </a:p>
        </p:txBody>
      </p:sp>
    </p:spTree>
    <p:extLst>
      <p:ext uri="{BB962C8B-B14F-4D97-AF65-F5344CB8AC3E}">
        <p14:creationId xmlns:p14="http://schemas.microsoft.com/office/powerpoint/2010/main" val="2956496342"/>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43"/>
          <p:cNvGrpSpPr/>
          <p:nvPr/>
        </p:nvGrpSpPr>
        <p:grpSpPr>
          <a:xfrm>
            <a:off x="1086017" y="2235368"/>
            <a:ext cx="4561249" cy="3921592"/>
            <a:chOff x="238082" y="2699993"/>
            <a:chExt cx="2634685" cy="2186711"/>
          </a:xfrm>
        </p:grpSpPr>
        <p:grpSp>
          <p:nvGrpSpPr>
            <p:cNvPr id="11" name="Group 12"/>
            <p:cNvGrpSpPr/>
            <p:nvPr/>
          </p:nvGrpSpPr>
          <p:grpSpPr>
            <a:xfrm>
              <a:off x="434367" y="3365084"/>
              <a:ext cx="2438400" cy="28575"/>
              <a:chOff x="600075" y="3019425"/>
              <a:chExt cx="2438400" cy="28575"/>
            </a:xfrm>
          </p:grpSpPr>
          <p:cxnSp>
            <p:nvCxnSpPr>
              <p:cNvPr id="51" name="Straight Connector 41"/>
              <p:cNvCxnSpPr/>
              <p:nvPr/>
            </p:nvCxnSpPr>
            <p:spPr>
              <a:xfrm>
                <a:off x="600075" y="3019425"/>
                <a:ext cx="2438400" cy="0"/>
              </a:xfrm>
              <a:prstGeom prst="line">
                <a:avLst/>
              </a:prstGeom>
              <a:ln>
                <a:solidFill>
                  <a:srgbClr val="0088CE"/>
                </a:solidFill>
              </a:ln>
            </p:spPr>
            <p:style>
              <a:lnRef idx="1">
                <a:schemeClr val="accent1"/>
              </a:lnRef>
              <a:fillRef idx="0">
                <a:schemeClr val="accent1"/>
              </a:fillRef>
              <a:effectRef idx="0">
                <a:schemeClr val="accent1"/>
              </a:effectRef>
              <a:fontRef idx="minor">
                <a:schemeClr val="tx1"/>
              </a:fontRef>
            </p:style>
          </p:cxnSp>
          <p:cxnSp>
            <p:nvCxnSpPr>
              <p:cNvPr id="52" name="Straight Connector 11"/>
              <p:cNvCxnSpPr/>
              <p:nvPr/>
            </p:nvCxnSpPr>
            <p:spPr>
              <a:xfrm>
                <a:off x="600075" y="3048000"/>
                <a:ext cx="2438400" cy="0"/>
              </a:xfrm>
              <a:prstGeom prst="line">
                <a:avLst/>
              </a:prstGeom>
              <a:ln>
                <a:solidFill>
                  <a:srgbClr val="0088CE"/>
                </a:solidFill>
              </a:ln>
            </p:spPr>
            <p:style>
              <a:lnRef idx="1">
                <a:schemeClr val="accent5"/>
              </a:lnRef>
              <a:fillRef idx="0">
                <a:schemeClr val="accent5"/>
              </a:fillRef>
              <a:effectRef idx="0">
                <a:schemeClr val="accent5"/>
              </a:effectRef>
              <a:fontRef idx="minor">
                <a:schemeClr val="tx1"/>
              </a:fontRef>
            </p:style>
          </p:cxnSp>
        </p:grpSp>
        <p:cxnSp>
          <p:nvCxnSpPr>
            <p:cNvPr id="12" name="Straight Connector 7"/>
            <p:cNvCxnSpPr/>
            <p:nvPr/>
          </p:nvCxnSpPr>
          <p:spPr>
            <a:xfrm>
              <a:off x="720117" y="3396834"/>
              <a:ext cx="0" cy="1349375"/>
            </a:xfrm>
            <a:prstGeom prst="line">
              <a:avLst/>
            </a:prstGeom>
            <a:ln>
              <a:solidFill>
                <a:srgbClr val="0088CE"/>
              </a:solidFill>
            </a:ln>
          </p:spPr>
          <p:style>
            <a:lnRef idx="1">
              <a:schemeClr val="accent5"/>
            </a:lnRef>
            <a:fillRef idx="0">
              <a:schemeClr val="accent5"/>
            </a:fillRef>
            <a:effectRef idx="0">
              <a:schemeClr val="accent5"/>
            </a:effectRef>
            <a:fontRef idx="minor">
              <a:schemeClr val="tx1"/>
            </a:fontRef>
          </p:style>
        </p:cxnSp>
        <p:cxnSp>
          <p:nvCxnSpPr>
            <p:cNvPr id="13" name="Straight Connector 8"/>
            <p:cNvCxnSpPr/>
            <p:nvPr/>
          </p:nvCxnSpPr>
          <p:spPr>
            <a:xfrm>
              <a:off x="1463068" y="3395247"/>
              <a:ext cx="0" cy="1203325"/>
            </a:xfrm>
            <a:prstGeom prst="line">
              <a:avLst/>
            </a:prstGeom>
            <a:ln>
              <a:solidFill>
                <a:srgbClr val="0088CE"/>
              </a:solidFill>
            </a:ln>
          </p:spPr>
          <p:style>
            <a:lnRef idx="1">
              <a:schemeClr val="accent5"/>
            </a:lnRef>
            <a:fillRef idx="0">
              <a:schemeClr val="accent5"/>
            </a:fillRef>
            <a:effectRef idx="0">
              <a:schemeClr val="accent5"/>
            </a:effectRef>
            <a:fontRef idx="minor">
              <a:schemeClr val="tx1"/>
            </a:fontRef>
          </p:style>
        </p:cxnSp>
        <p:cxnSp>
          <p:nvCxnSpPr>
            <p:cNvPr id="14" name="Straight Connector 9"/>
            <p:cNvCxnSpPr/>
            <p:nvPr/>
          </p:nvCxnSpPr>
          <p:spPr>
            <a:xfrm>
              <a:off x="2425092" y="3390484"/>
              <a:ext cx="0" cy="1047750"/>
            </a:xfrm>
            <a:prstGeom prst="line">
              <a:avLst/>
            </a:prstGeom>
            <a:ln>
              <a:solidFill>
                <a:srgbClr val="0088CE"/>
              </a:solidFill>
            </a:ln>
          </p:spPr>
          <p:style>
            <a:lnRef idx="1">
              <a:schemeClr val="accent5"/>
            </a:lnRef>
            <a:fillRef idx="0">
              <a:schemeClr val="accent5"/>
            </a:fillRef>
            <a:effectRef idx="0">
              <a:schemeClr val="accent5"/>
            </a:effectRef>
            <a:fontRef idx="minor">
              <a:schemeClr val="tx1"/>
            </a:fontRef>
          </p:style>
        </p:cxnSp>
        <p:sp>
          <p:nvSpPr>
            <p:cNvPr id="15" name="TextBox 10"/>
            <p:cNvSpPr txBox="1"/>
            <p:nvPr/>
          </p:nvSpPr>
          <p:spPr>
            <a:xfrm>
              <a:off x="640110" y="3568285"/>
              <a:ext cx="267928" cy="869949"/>
            </a:xfrm>
            <a:prstGeom prst="rect">
              <a:avLst/>
            </a:prstGeom>
            <a:noFill/>
          </p:spPr>
          <p:txBody>
            <a:bodyPr vert="vert270" wrap="square" rtlCol="0">
              <a:spAutoFit/>
            </a:bodyPr>
            <a:lstStyle/>
            <a:p>
              <a:r>
                <a:rPr lang="en-US" sz="1814" dirty="0" err="1">
                  <a:solidFill>
                    <a:srgbClr val="234D98"/>
                  </a:solidFill>
                  <a:latin typeface="Calibri" pitchFamily="34" charset="0"/>
                </a:rPr>
                <a:t>BACnet</a:t>
              </a:r>
              <a:endParaRPr lang="en-US" sz="1814" dirty="0">
                <a:solidFill>
                  <a:srgbClr val="234D98"/>
                </a:solidFill>
                <a:latin typeface="Calibri" pitchFamily="34" charset="0"/>
              </a:endParaRPr>
            </a:p>
          </p:txBody>
        </p:sp>
        <p:cxnSp>
          <p:nvCxnSpPr>
            <p:cNvPr id="16" name="Straight Connector 11"/>
            <p:cNvCxnSpPr>
              <a:endCxn id="18" idx="3"/>
            </p:cNvCxnSpPr>
            <p:nvPr/>
          </p:nvCxnSpPr>
          <p:spPr>
            <a:xfrm flipH="1">
              <a:off x="630651" y="3710850"/>
              <a:ext cx="89466" cy="0"/>
            </a:xfrm>
            <a:prstGeom prst="line">
              <a:avLst/>
            </a:prstGeom>
            <a:ln>
              <a:solidFill>
                <a:srgbClr val="0088CE"/>
              </a:solidFill>
            </a:ln>
          </p:spPr>
          <p:style>
            <a:lnRef idx="1">
              <a:schemeClr val="accent5"/>
            </a:lnRef>
            <a:fillRef idx="0">
              <a:schemeClr val="accent5"/>
            </a:fillRef>
            <a:effectRef idx="0">
              <a:schemeClr val="accent5"/>
            </a:effectRef>
            <a:fontRef idx="minor">
              <a:schemeClr val="tx1"/>
            </a:fontRef>
          </p:style>
        </p:cxnSp>
        <p:grpSp>
          <p:nvGrpSpPr>
            <p:cNvPr id="17" name="Group 77"/>
            <p:cNvGrpSpPr/>
            <p:nvPr/>
          </p:nvGrpSpPr>
          <p:grpSpPr>
            <a:xfrm>
              <a:off x="662915" y="2821927"/>
              <a:ext cx="503898" cy="543157"/>
              <a:chOff x="772452" y="2681433"/>
              <a:chExt cx="503898" cy="543157"/>
            </a:xfrm>
          </p:grpSpPr>
          <p:pic>
            <p:nvPicPr>
              <p:cNvPr id="49" name="Picture 1" descr="S:\MARCOM\public\Stock_Photos\Devices\pc.png"/>
              <p:cNvPicPr>
                <a:picLocks noChangeAspect="1" noChangeArrowheads="1"/>
              </p:cNvPicPr>
              <p:nvPr/>
            </p:nvPicPr>
            <p:blipFill>
              <a:blip r:embed="rId4" cstate="print"/>
              <a:srcRect/>
              <a:stretch>
                <a:fillRect/>
              </a:stretch>
            </p:blipFill>
            <p:spPr bwMode="auto">
              <a:xfrm>
                <a:off x="772452" y="2681433"/>
                <a:ext cx="503898" cy="436291"/>
              </a:xfrm>
              <a:prstGeom prst="rect">
                <a:avLst/>
              </a:prstGeom>
              <a:noFill/>
            </p:spPr>
          </p:pic>
          <p:cxnSp>
            <p:nvCxnSpPr>
              <p:cNvPr id="50" name="Straight Connector 40"/>
              <p:cNvCxnSpPr>
                <a:stCxn id="49" idx="2"/>
              </p:cNvCxnSpPr>
              <p:nvPr/>
            </p:nvCxnSpPr>
            <p:spPr>
              <a:xfrm>
                <a:off x="1024401" y="3117724"/>
                <a:ext cx="0" cy="106866"/>
              </a:xfrm>
              <a:prstGeom prst="line">
                <a:avLst/>
              </a:prstGeom>
              <a:ln>
                <a:solidFill>
                  <a:srgbClr val="0088CE"/>
                </a:solidFill>
              </a:ln>
            </p:spPr>
            <p:style>
              <a:lnRef idx="1">
                <a:schemeClr val="accent1"/>
              </a:lnRef>
              <a:fillRef idx="0">
                <a:schemeClr val="accent1"/>
              </a:fillRef>
              <a:effectRef idx="0">
                <a:schemeClr val="accent1"/>
              </a:effectRef>
              <a:fontRef idx="minor">
                <a:schemeClr val="tx1"/>
              </a:fontRef>
            </p:style>
          </p:cxnSp>
        </p:grpSp>
        <p:pic>
          <p:nvPicPr>
            <p:cNvPr id="18" name="Picture 3" descr="http://www.automatedbuildings.com/releases/sep01/alerton.jpg"/>
            <p:cNvPicPr>
              <a:picLocks noChangeAspect="1" noChangeArrowheads="1"/>
            </p:cNvPicPr>
            <p:nvPr/>
          </p:nvPicPr>
          <p:blipFill>
            <a:blip r:embed="rId5" cstate="print"/>
            <a:srcRect/>
            <a:stretch>
              <a:fillRect/>
            </a:stretch>
          </p:blipFill>
          <p:spPr bwMode="auto">
            <a:xfrm>
              <a:off x="238082" y="3535175"/>
              <a:ext cx="392569" cy="351350"/>
            </a:xfrm>
            <a:prstGeom prst="rect">
              <a:avLst/>
            </a:prstGeom>
            <a:noFill/>
          </p:spPr>
        </p:pic>
        <p:pic>
          <p:nvPicPr>
            <p:cNvPr id="19" name="Picture 3" descr="http://www.automatedbuildings.com/releases/sep01/alerton.jpg"/>
            <p:cNvPicPr>
              <a:picLocks noChangeAspect="1" noChangeArrowheads="1"/>
            </p:cNvPicPr>
            <p:nvPr/>
          </p:nvPicPr>
          <p:blipFill>
            <a:blip r:embed="rId5" cstate="print"/>
            <a:srcRect/>
            <a:stretch>
              <a:fillRect/>
            </a:stretch>
          </p:blipFill>
          <p:spPr bwMode="auto">
            <a:xfrm>
              <a:off x="238082" y="4006434"/>
              <a:ext cx="392569" cy="351350"/>
            </a:xfrm>
            <a:prstGeom prst="rect">
              <a:avLst/>
            </a:prstGeom>
            <a:noFill/>
          </p:spPr>
        </p:pic>
        <p:pic>
          <p:nvPicPr>
            <p:cNvPr id="20" name="Picture 3" descr="http://www.automatedbuildings.com/releases/sep01/alerton.jpg"/>
            <p:cNvPicPr>
              <a:picLocks noChangeAspect="1" noChangeArrowheads="1"/>
            </p:cNvPicPr>
            <p:nvPr/>
          </p:nvPicPr>
          <p:blipFill>
            <a:blip r:embed="rId5" cstate="print"/>
            <a:srcRect/>
            <a:stretch>
              <a:fillRect/>
            </a:stretch>
          </p:blipFill>
          <p:spPr bwMode="auto">
            <a:xfrm>
              <a:off x="238082" y="4535354"/>
              <a:ext cx="392569" cy="351350"/>
            </a:xfrm>
            <a:prstGeom prst="rect">
              <a:avLst/>
            </a:prstGeom>
            <a:noFill/>
          </p:spPr>
        </p:pic>
        <p:cxnSp>
          <p:nvCxnSpPr>
            <p:cNvPr id="21" name="Straight Connector 19"/>
            <p:cNvCxnSpPr/>
            <p:nvPr/>
          </p:nvCxnSpPr>
          <p:spPr>
            <a:xfrm flipH="1">
              <a:off x="630651" y="4136609"/>
              <a:ext cx="89466" cy="0"/>
            </a:xfrm>
            <a:prstGeom prst="line">
              <a:avLst/>
            </a:prstGeom>
            <a:ln>
              <a:solidFill>
                <a:srgbClr val="0088CE"/>
              </a:solidFill>
            </a:ln>
          </p:spPr>
          <p:style>
            <a:lnRef idx="1">
              <a:schemeClr val="accent5"/>
            </a:lnRef>
            <a:fillRef idx="0">
              <a:schemeClr val="accent5"/>
            </a:fillRef>
            <a:effectRef idx="0">
              <a:schemeClr val="accent5"/>
            </a:effectRef>
            <a:fontRef idx="minor">
              <a:schemeClr val="tx1"/>
            </a:fontRef>
          </p:style>
        </p:cxnSp>
        <p:cxnSp>
          <p:nvCxnSpPr>
            <p:cNvPr id="22" name="Straight Connector 20"/>
            <p:cNvCxnSpPr/>
            <p:nvPr/>
          </p:nvCxnSpPr>
          <p:spPr>
            <a:xfrm flipH="1">
              <a:off x="630651" y="4740315"/>
              <a:ext cx="89466" cy="0"/>
            </a:xfrm>
            <a:prstGeom prst="line">
              <a:avLst/>
            </a:prstGeom>
            <a:ln>
              <a:solidFill>
                <a:srgbClr val="0088CE"/>
              </a:solidFill>
            </a:ln>
          </p:spPr>
          <p:style>
            <a:lnRef idx="1">
              <a:schemeClr val="accent5"/>
            </a:lnRef>
            <a:fillRef idx="0">
              <a:schemeClr val="accent5"/>
            </a:fillRef>
            <a:effectRef idx="0">
              <a:schemeClr val="accent5"/>
            </a:effectRef>
            <a:fontRef idx="minor">
              <a:schemeClr val="tx1"/>
            </a:fontRef>
          </p:style>
        </p:cxnSp>
        <p:sp>
          <p:nvSpPr>
            <p:cNvPr id="23" name="TextBox 21"/>
            <p:cNvSpPr txBox="1"/>
            <p:nvPr/>
          </p:nvSpPr>
          <p:spPr>
            <a:xfrm>
              <a:off x="1070159" y="3571459"/>
              <a:ext cx="267928" cy="869949"/>
            </a:xfrm>
            <a:prstGeom prst="rect">
              <a:avLst/>
            </a:prstGeom>
            <a:noFill/>
          </p:spPr>
          <p:txBody>
            <a:bodyPr vert="vert270" wrap="square" rtlCol="0">
              <a:spAutoFit/>
            </a:bodyPr>
            <a:lstStyle/>
            <a:p>
              <a:r>
                <a:rPr lang="en-US" sz="1814" dirty="0">
                  <a:solidFill>
                    <a:srgbClr val="234D98"/>
                  </a:solidFill>
                  <a:latin typeface="Calibri" pitchFamily="34" charset="0"/>
                </a:rPr>
                <a:t>Niagara</a:t>
              </a:r>
            </a:p>
          </p:txBody>
        </p:sp>
        <p:cxnSp>
          <p:nvCxnSpPr>
            <p:cNvPr id="24" name="Straight Connector 22"/>
            <p:cNvCxnSpPr/>
            <p:nvPr/>
          </p:nvCxnSpPr>
          <p:spPr>
            <a:xfrm flipH="1">
              <a:off x="1463068" y="4597158"/>
              <a:ext cx="95229" cy="0"/>
            </a:xfrm>
            <a:prstGeom prst="line">
              <a:avLst/>
            </a:prstGeom>
            <a:ln>
              <a:solidFill>
                <a:srgbClr val="0088CE"/>
              </a:solidFill>
            </a:ln>
          </p:spPr>
          <p:style>
            <a:lnRef idx="1">
              <a:schemeClr val="accent5"/>
            </a:lnRef>
            <a:fillRef idx="0">
              <a:schemeClr val="accent5"/>
            </a:fillRef>
            <a:effectRef idx="0">
              <a:schemeClr val="accent5"/>
            </a:effectRef>
            <a:fontRef idx="minor">
              <a:schemeClr val="tx1"/>
            </a:fontRef>
          </p:style>
        </p:cxnSp>
        <p:cxnSp>
          <p:nvCxnSpPr>
            <p:cNvPr id="25" name="Straight Connector 23"/>
            <p:cNvCxnSpPr/>
            <p:nvPr/>
          </p:nvCxnSpPr>
          <p:spPr>
            <a:xfrm flipH="1">
              <a:off x="1463068" y="4136609"/>
              <a:ext cx="95229" cy="0"/>
            </a:xfrm>
            <a:prstGeom prst="line">
              <a:avLst/>
            </a:prstGeom>
            <a:ln>
              <a:solidFill>
                <a:srgbClr val="0088CE"/>
              </a:solidFill>
            </a:ln>
          </p:spPr>
          <p:style>
            <a:lnRef idx="1">
              <a:schemeClr val="accent5"/>
            </a:lnRef>
            <a:fillRef idx="0">
              <a:schemeClr val="accent5"/>
            </a:fillRef>
            <a:effectRef idx="0">
              <a:schemeClr val="accent5"/>
            </a:effectRef>
            <a:fontRef idx="minor">
              <a:schemeClr val="tx1"/>
            </a:fontRef>
          </p:style>
        </p:cxnSp>
        <p:cxnSp>
          <p:nvCxnSpPr>
            <p:cNvPr id="26" name="Straight Connector 24"/>
            <p:cNvCxnSpPr/>
            <p:nvPr/>
          </p:nvCxnSpPr>
          <p:spPr>
            <a:xfrm flipH="1">
              <a:off x="1463068" y="3710850"/>
              <a:ext cx="95229" cy="0"/>
            </a:xfrm>
            <a:prstGeom prst="line">
              <a:avLst/>
            </a:prstGeom>
            <a:ln>
              <a:solidFill>
                <a:srgbClr val="0088CE"/>
              </a:solidFill>
            </a:ln>
          </p:spPr>
          <p:style>
            <a:lnRef idx="1">
              <a:schemeClr val="accent5"/>
            </a:lnRef>
            <a:fillRef idx="0">
              <a:schemeClr val="accent5"/>
            </a:fillRef>
            <a:effectRef idx="0">
              <a:schemeClr val="accent5"/>
            </a:effectRef>
            <a:fontRef idx="minor">
              <a:schemeClr val="tx1"/>
            </a:fontRef>
          </p:style>
        </p:cxnSp>
        <p:sp>
          <p:nvSpPr>
            <p:cNvPr id="27" name="TextBox 25"/>
            <p:cNvSpPr txBox="1"/>
            <p:nvPr/>
          </p:nvSpPr>
          <p:spPr>
            <a:xfrm>
              <a:off x="2063437" y="3477843"/>
              <a:ext cx="267928" cy="929201"/>
            </a:xfrm>
            <a:prstGeom prst="rect">
              <a:avLst/>
            </a:prstGeom>
            <a:noFill/>
          </p:spPr>
          <p:txBody>
            <a:bodyPr vert="vert270" wrap="square" rtlCol="0">
              <a:spAutoFit/>
            </a:bodyPr>
            <a:lstStyle/>
            <a:p>
              <a:r>
                <a:rPr lang="en-US" sz="1814" dirty="0" err="1">
                  <a:solidFill>
                    <a:srgbClr val="234D98"/>
                  </a:solidFill>
                  <a:latin typeface="Calibri" pitchFamily="34" charset="0"/>
                </a:rPr>
                <a:t>Otros</a:t>
              </a:r>
              <a:endParaRPr lang="en-US" sz="1814" dirty="0">
                <a:solidFill>
                  <a:srgbClr val="234D98"/>
                </a:solidFill>
                <a:latin typeface="Calibri" pitchFamily="34" charset="0"/>
              </a:endParaRPr>
            </a:p>
          </p:txBody>
        </p:sp>
        <p:pic>
          <p:nvPicPr>
            <p:cNvPr id="28" name="Picture 5" descr="http://www.achrnews.com/NEWS/Home/Images/Spyder-Micro.jpg"/>
            <p:cNvPicPr>
              <a:picLocks noChangeAspect="1" noChangeArrowheads="1"/>
            </p:cNvPicPr>
            <p:nvPr/>
          </p:nvPicPr>
          <p:blipFill>
            <a:blip r:embed="rId6" cstate="print"/>
            <a:srcRect/>
            <a:stretch>
              <a:fillRect/>
            </a:stretch>
          </p:blipFill>
          <p:spPr bwMode="auto">
            <a:xfrm>
              <a:off x="2525102" y="3535175"/>
              <a:ext cx="252413" cy="315516"/>
            </a:xfrm>
            <a:prstGeom prst="rect">
              <a:avLst/>
            </a:prstGeom>
            <a:noFill/>
          </p:spPr>
        </p:pic>
        <p:pic>
          <p:nvPicPr>
            <p:cNvPr id="29" name="Picture 5" descr="http://www.achrnews.com/NEWS/Home/Images/Spyder-Micro.jpg"/>
            <p:cNvPicPr>
              <a:picLocks noChangeAspect="1" noChangeArrowheads="1"/>
            </p:cNvPicPr>
            <p:nvPr/>
          </p:nvPicPr>
          <p:blipFill>
            <a:blip r:embed="rId6" cstate="print"/>
            <a:srcRect/>
            <a:stretch>
              <a:fillRect/>
            </a:stretch>
          </p:blipFill>
          <p:spPr bwMode="auto">
            <a:xfrm>
              <a:off x="2525102" y="3915402"/>
              <a:ext cx="252413" cy="315516"/>
            </a:xfrm>
            <a:prstGeom prst="rect">
              <a:avLst/>
            </a:prstGeom>
            <a:noFill/>
          </p:spPr>
        </p:pic>
        <p:pic>
          <p:nvPicPr>
            <p:cNvPr id="30" name="Picture 5" descr="http://www.achrnews.com/NEWS/Home/Images/Spyder-Micro.jpg"/>
            <p:cNvPicPr>
              <a:picLocks noChangeAspect="1" noChangeArrowheads="1"/>
            </p:cNvPicPr>
            <p:nvPr/>
          </p:nvPicPr>
          <p:blipFill>
            <a:blip r:embed="rId6" cstate="print"/>
            <a:srcRect/>
            <a:stretch>
              <a:fillRect/>
            </a:stretch>
          </p:blipFill>
          <p:spPr bwMode="auto">
            <a:xfrm>
              <a:off x="2525102" y="4283650"/>
              <a:ext cx="252413" cy="315516"/>
            </a:xfrm>
            <a:prstGeom prst="rect">
              <a:avLst/>
            </a:prstGeom>
            <a:noFill/>
          </p:spPr>
        </p:pic>
        <p:cxnSp>
          <p:nvCxnSpPr>
            <p:cNvPr id="31" name="Straight Connector 29"/>
            <p:cNvCxnSpPr/>
            <p:nvPr/>
          </p:nvCxnSpPr>
          <p:spPr>
            <a:xfrm flipH="1">
              <a:off x="2429873" y="3710850"/>
              <a:ext cx="95229" cy="0"/>
            </a:xfrm>
            <a:prstGeom prst="line">
              <a:avLst/>
            </a:prstGeom>
            <a:ln>
              <a:solidFill>
                <a:srgbClr val="0088CE"/>
              </a:solidFill>
            </a:ln>
          </p:spPr>
          <p:style>
            <a:lnRef idx="1">
              <a:schemeClr val="accent5"/>
            </a:lnRef>
            <a:fillRef idx="0">
              <a:schemeClr val="accent5"/>
            </a:fillRef>
            <a:effectRef idx="0">
              <a:schemeClr val="accent5"/>
            </a:effectRef>
            <a:fontRef idx="minor">
              <a:schemeClr val="tx1"/>
            </a:fontRef>
          </p:style>
        </p:cxnSp>
        <p:cxnSp>
          <p:nvCxnSpPr>
            <p:cNvPr id="34" name="Straight Connector 30"/>
            <p:cNvCxnSpPr/>
            <p:nvPr/>
          </p:nvCxnSpPr>
          <p:spPr>
            <a:xfrm flipH="1">
              <a:off x="2425092" y="4060409"/>
              <a:ext cx="95229" cy="0"/>
            </a:xfrm>
            <a:prstGeom prst="line">
              <a:avLst/>
            </a:prstGeom>
            <a:ln>
              <a:solidFill>
                <a:srgbClr val="0088CE"/>
              </a:solidFill>
            </a:ln>
          </p:spPr>
          <p:style>
            <a:lnRef idx="1">
              <a:schemeClr val="accent5"/>
            </a:lnRef>
            <a:fillRef idx="0">
              <a:schemeClr val="accent5"/>
            </a:fillRef>
            <a:effectRef idx="0">
              <a:schemeClr val="accent5"/>
            </a:effectRef>
            <a:fontRef idx="minor">
              <a:schemeClr val="tx1"/>
            </a:fontRef>
          </p:style>
        </p:cxnSp>
        <p:cxnSp>
          <p:nvCxnSpPr>
            <p:cNvPr id="35" name="Straight Connector 31"/>
            <p:cNvCxnSpPr/>
            <p:nvPr/>
          </p:nvCxnSpPr>
          <p:spPr>
            <a:xfrm flipH="1">
              <a:off x="2429873" y="4434265"/>
              <a:ext cx="95229" cy="0"/>
            </a:xfrm>
            <a:prstGeom prst="line">
              <a:avLst/>
            </a:prstGeom>
            <a:ln>
              <a:solidFill>
                <a:srgbClr val="0088CE"/>
              </a:solidFill>
            </a:ln>
          </p:spPr>
          <p:style>
            <a:lnRef idx="1">
              <a:schemeClr val="accent5"/>
            </a:lnRef>
            <a:fillRef idx="0">
              <a:schemeClr val="accent5"/>
            </a:fillRef>
            <a:effectRef idx="0">
              <a:schemeClr val="accent5"/>
            </a:effectRef>
            <a:fontRef idx="minor">
              <a:schemeClr val="tx1"/>
            </a:fontRef>
          </p:style>
        </p:cxnSp>
        <p:grpSp>
          <p:nvGrpSpPr>
            <p:cNvPr id="42" name="Group 76"/>
            <p:cNvGrpSpPr/>
            <p:nvPr/>
          </p:nvGrpSpPr>
          <p:grpSpPr>
            <a:xfrm>
              <a:off x="1739420" y="2699993"/>
              <a:ext cx="890941" cy="665091"/>
              <a:chOff x="1848957" y="2559499"/>
              <a:chExt cx="890941" cy="665091"/>
            </a:xfrm>
          </p:grpSpPr>
          <p:pic>
            <p:nvPicPr>
              <p:cNvPr id="43" name="Picture 6" descr="S:\MARCOM\public\Stock_Photos\Clouds\Cloud-unshadow.png"/>
              <p:cNvPicPr>
                <a:picLocks noChangeAspect="1" noChangeArrowheads="1"/>
              </p:cNvPicPr>
              <p:nvPr/>
            </p:nvPicPr>
            <p:blipFill>
              <a:blip r:embed="rId7" cstate="print"/>
              <a:srcRect/>
              <a:stretch>
                <a:fillRect/>
              </a:stretch>
            </p:blipFill>
            <p:spPr bwMode="auto">
              <a:xfrm>
                <a:off x="1848957" y="2801194"/>
                <a:ext cx="530806" cy="316530"/>
              </a:xfrm>
              <a:prstGeom prst="rect">
                <a:avLst/>
              </a:prstGeom>
              <a:noFill/>
            </p:spPr>
          </p:pic>
          <p:cxnSp>
            <p:nvCxnSpPr>
              <p:cNvPr id="44" name="Straight Connector 34"/>
              <p:cNvCxnSpPr/>
              <p:nvPr/>
            </p:nvCxnSpPr>
            <p:spPr>
              <a:xfrm>
                <a:off x="2110928" y="3117724"/>
                <a:ext cx="0" cy="106866"/>
              </a:xfrm>
              <a:prstGeom prst="line">
                <a:avLst/>
              </a:prstGeom>
              <a:ln>
                <a:solidFill>
                  <a:srgbClr val="0088CE"/>
                </a:solidFill>
              </a:ln>
            </p:spPr>
            <p:style>
              <a:lnRef idx="1">
                <a:schemeClr val="accent1"/>
              </a:lnRef>
              <a:fillRef idx="0">
                <a:schemeClr val="accent1"/>
              </a:fillRef>
              <a:effectRef idx="0">
                <a:schemeClr val="accent1"/>
              </a:effectRef>
              <a:fontRef idx="minor">
                <a:schemeClr val="tx1"/>
              </a:fontRef>
            </p:style>
          </p:cxnSp>
          <p:pic>
            <p:nvPicPr>
              <p:cNvPr id="45" name="Picture 8" descr="S:\MARCOM\public\Stock_Photos\Devices\Devices.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flipH="1">
                <a:off x="2519818" y="2559499"/>
                <a:ext cx="220080" cy="375604"/>
              </a:xfrm>
              <a:prstGeom prst="rect">
                <a:avLst/>
              </a:prstGeom>
              <a:noFill/>
            </p:spPr>
          </p:pic>
          <p:grpSp>
            <p:nvGrpSpPr>
              <p:cNvPr id="46" name="Group 74"/>
              <p:cNvGrpSpPr/>
              <p:nvPr/>
            </p:nvGrpSpPr>
            <p:grpSpPr>
              <a:xfrm>
                <a:off x="2343978" y="2801194"/>
                <a:ext cx="133475" cy="133475"/>
                <a:chOff x="1898626" y="2492761"/>
                <a:chExt cx="133475" cy="133475"/>
              </a:xfrm>
            </p:grpSpPr>
            <p:sp>
              <p:nvSpPr>
                <p:cNvPr id="47" name="Rounded Rectangle 37"/>
                <p:cNvSpPr/>
                <p:nvPr/>
              </p:nvSpPr>
              <p:spPr>
                <a:xfrm>
                  <a:off x="1898626" y="2492761"/>
                  <a:ext cx="133475" cy="133475"/>
                </a:xfrm>
                <a:prstGeom prst="roundRect">
                  <a:avLst/>
                </a:prstGeom>
                <a:gradFill>
                  <a:gsLst>
                    <a:gs pos="0">
                      <a:srgbClr val="36C1CC"/>
                    </a:gs>
                    <a:gs pos="50000">
                      <a:schemeClr val="accent3">
                        <a:lumMod val="20000"/>
                        <a:lumOff val="80000"/>
                      </a:schemeClr>
                    </a:gs>
                    <a:gs pos="100000">
                      <a:schemeClr val="tx1"/>
                    </a:gs>
                  </a:gsLst>
                  <a:lin ang="5400000" scaled="0"/>
                </a:gradFill>
                <a:ln w="952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3" dirty="0">
                    <a:solidFill>
                      <a:prstClr val="white"/>
                    </a:solidFill>
                  </a:endParaRPr>
                </a:p>
              </p:txBody>
            </p:sp>
            <p:pic>
              <p:nvPicPr>
                <p:cNvPr id="48" name="Picture 12" descr="http://upload.wikimedia.org/wikipedia/commons/thumb/4/44/WIFI_icon.svg/319px-WIFI_icon.svg.png"/>
                <p:cNvPicPr>
                  <a:picLocks noChangeAspect="1" noChangeArrowheads="1"/>
                </p:cNvPicPr>
                <p:nvPr/>
              </p:nvPicPr>
              <p:blipFill>
                <a:blip r:embed="rId9" cstate="print"/>
                <a:srcRect/>
                <a:stretch>
                  <a:fillRect/>
                </a:stretch>
              </p:blipFill>
              <p:spPr bwMode="auto">
                <a:xfrm>
                  <a:off x="1898626" y="2492761"/>
                  <a:ext cx="133475" cy="133475"/>
                </a:xfrm>
                <a:prstGeom prst="rect">
                  <a:avLst/>
                </a:prstGeom>
                <a:noFill/>
              </p:spPr>
            </p:pic>
          </p:grpSp>
        </p:grpSp>
      </p:grpSp>
      <p:sp>
        <p:nvSpPr>
          <p:cNvPr id="53" name="Right Arrow 47"/>
          <p:cNvSpPr/>
          <p:nvPr/>
        </p:nvSpPr>
        <p:spPr>
          <a:xfrm>
            <a:off x="6101486" y="4363264"/>
            <a:ext cx="758211" cy="446429"/>
          </a:xfrm>
          <a:prstGeom prst="rightArrow">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3" dirty="0">
              <a:solidFill>
                <a:prstClr val="white"/>
              </a:solidFill>
            </a:endParaRPr>
          </a:p>
        </p:txBody>
      </p:sp>
      <p:pic>
        <p:nvPicPr>
          <p:cNvPr id="54" name="Picture 2" descr="C:\Tridium\Logos\Logo--Powered by Niagara 4--JPEG.jpg"/>
          <p:cNvPicPr>
            <a:picLocks noChangeAspect="1" noChangeArrowheads="1"/>
          </p:cNvPicPr>
          <p:nvPr/>
        </p:nvPicPr>
        <p:blipFill>
          <a:blip r:embed="rId10" cstate="print"/>
          <a:srcRect/>
          <a:stretch>
            <a:fillRect/>
          </a:stretch>
        </p:blipFill>
        <p:spPr bwMode="auto">
          <a:xfrm>
            <a:off x="7165430" y="2586974"/>
            <a:ext cx="1388269" cy="516566"/>
          </a:xfrm>
          <a:prstGeom prst="rect">
            <a:avLst/>
          </a:prstGeom>
          <a:noFill/>
        </p:spPr>
      </p:pic>
      <p:pic>
        <p:nvPicPr>
          <p:cNvPr id="55" name="Content Placeholder 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165429" y="3332329"/>
            <a:ext cx="4171437" cy="2824631"/>
          </a:xfrm>
          <a:prstGeom prst="rect">
            <a:avLst/>
          </a:prstGeom>
        </p:spPr>
      </p:pic>
      <p:sp>
        <p:nvSpPr>
          <p:cNvPr id="58" name="Rectángulo 25"/>
          <p:cNvSpPr/>
          <p:nvPr/>
        </p:nvSpPr>
        <p:spPr>
          <a:xfrm>
            <a:off x="695400" y="436567"/>
            <a:ext cx="8229600" cy="712787"/>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47996" tIns="47996" rIns="47996" bIns="47996"/>
          <a:lstStyle/>
          <a:p>
            <a:pPr>
              <a:spcBef>
                <a:spcPts val="1600"/>
              </a:spcBef>
              <a:defRPr/>
            </a:pPr>
            <a:r>
              <a:rPr lang="en-US" sz="2000" b="1" dirty="0" smtClean="0">
                <a:solidFill>
                  <a:prstClr val="black"/>
                </a:solidFill>
              </a:rPr>
              <a:t>Niagara 4 – Data Modeling</a:t>
            </a:r>
            <a:endParaRPr lang="en-US" sz="2000" b="1" dirty="0">
              <a:solidFill>
                <a:prstClr val="black"/>
              </a:solidFill>
            </a:endParaRPr>
          </a:p>
        </p:txBody>
      </p:sp>
      <p:sp>
        <p:nvSpPr>
          <p:cNvPr id="60" name="Text Box 2"/>
          <p:cNvSpPr txBox="1">
            <a:spLocks noChangeArrowheads="1"/>
          </p:cNvSpPr>
          <p:nvPr>
            <p:custDataLst>
              <p:tags r:id="rId1"/>
            </p:custDataLst>
          </p:nvPr>
        </p:nvSpPr>
        <p:spPr bwMode="auto">
          <a:xfrm>
            <a:off x="695400" y="166692"/>
            <a:ext cx="4951866" cy="25352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47996" tIns="47996" rIns="47996" bIns="47996"/>
          <a:lstStyle>
            <a:defPPr>
              <a:defRPr lang="es-ES"/>
            </a:defPPr>
            <a:lvl1pPr defTabSz="841375" fontAlgn="base">
              <a:spcBef>
                <a:spcPct val="1600000"/>
              </a:spcBef>
              <a:spcAft>
                <a:spcPct val="0"/>
              </a:spcAft>
              <a:defRPr sz="1400" b="1">
                <a:solidFill>
                  <a:srgbClr val="A6A6A6"/>
                </a:solidFill>
              </a:defRPr>
            </a:lvl1pPr>
            <a:lvl2pPr marL="742950" indent="-285750" defTabSz="841375">
              <a:defRPr>
                <a:latin typeface="Arial" panose="020B0604020202020204" pitchFamily="34" charset="0"/>
              </a:defRPr>
            </a:lvl2pPr>
            <a:lvl3pPr marL="1143000" indent="-228600" defTabSz="841375">
              <a:defRPr>
                <a:latin typeface="Arial" panose="020B0604020202020204" pitchFamily="34" charset="0"/>
              </a:defRPr>
            </a:lvl3pPr>
            <a:lvl4pPr marL="1600200" indent="-228600" defTabSz="841375">
              <a:defRPr>
                <a:latin typeface="Arial" panose="020B0604020202020204" pitchFamily="34" charset="0"/>
              </a:defRPr>
            </a:lvl4pPr>
            <a:lvl5pPr marL="2057400" indent="-228600" defTabSz="841375">
              <a:defRPr>
                <a:latin typeface="Arial" panose="020B0604020202020204" pitchFamily="34" charset="0"/>
              </a:defRPr>
            </a:lvl5pPr>
            <a:lvl6pPr marL="2514600" indent="-228600" defTabSz="841375" eaLnBrk="0" fontAlgn="base" hangingPunct="0">
              <a:spcBef>
                <a:spcPct val="0"/>
              </a:spcBef>
              <a:spcAft>
                <a:spcPct val="0"/>
              </a:spcAft>
              <a:defRPr>
                <a:latin typeface="Arial" panose="020B0604020202020204" pitchFamily="34" charset="0"/>
              </a:defRPr>
            </a:lvl6pPr>
            <a:lvl7pPr marL="2971800" indent="-228600" defTabSz="841375" eaLnBrk="0" fontAlgn="base" hangingPunct="0">
              <a:spcBef>
                <a:spcPct val="0"/>
              </a:spcBef>
              <a:spcAft>
                <a:spcPct val="0"/>
              </a:spcAft>
              <a:defRPr>
                <a:latin typeface="Arial" panose="020B0604020202020204" pitchFamily="34" charset="0"/>
              </a:defRPr>
            </a:lvl7pPr>
            <a:lvl8pPr marL="3429000" indent="-228600" defTabSz="841375" eaLnBrk="0" fontAlgn="base" hangingPunct="0">
              <a:spcBef>
                <a:spcPct val="0"/>
              </a:spcBef>
              <a:spcAft>
                <a:spcPct val="0"/>
              </a:spcAft>
              <a:defRPr>
                <a:latin typeface="Arial" panose="020B0604020202020204" pitchFamily="34" charset="0"/>
              </a:defRPr>
            </a:lvl8pPr>
            <a:lvl9pPr marL="3886200" indent="-228600" defTabSz="841375" eaLnBrk="0" fontAlgn="base" hangingPunct="0">
              <a:spcBef>
                <a:spcPct val="0"/>
              </a:spcBef>
              <a:spcAft>
                <a:spcPct val="0"/>
              </a:spcAft>
              <a:defRPr>
                <a:latin typeface="Arial" panose="020B0604020202020204" pitchFamily="34" charset="0"/>
              </a:defRPr>
            </a:lvl9pPr>
          </a:lstStyle>
          <a:p>
            <a:r>
              <a:rPr lang="en-US" altLang="es-ES" dirty="0" smtClean="0"/>
              <a:t>TECHNICAL ARCHITECTURE</a:t>
            </a:r>
            <a:endParaRPr lang="en-US" altLang="es-ES" dirty="0"/>
          </a:p>
        </p:txBody>
      </p:sp>
      <p:sp>
        <p:nvSpPr>
          <p:cNvPr id="61" name="Rectángulo 60"/>
          <p:cNvSpPr/>
          <p:nvPr/>
        </p:nvSpPr>
        <p:spPr>
          <a:xfrm>
            <a:off x="1086017" y="1520023"/>
            <a:ext cx="10186237" cy="584775"/>
          </a:xfrm>
          <a:prstGeom prst="rect">
            <a:avLst/>
          </a:prstGeom>
          <a:ln>
            <a:noFill/>
            <a:prstDash val="dash"/>
          </a:ln>
        </p:spPr>
        <p:txBody>
          <a:bodyPr wrap="square">
            <a:spAutoFit/>
          </a:bodyPr>
          <a:lstStyle/>
          <a:p>
            <a:pPr marL="268288" indent="-268288" algn="just">
              <a:buFont typeface="Arial" panose="020B0604020202020204" pitchFamily="34" charset="0"/>
              <a:buChar char="•"/>
            </a:pPr>
            <a:r>
              <a:rPr lang="en-US" sz="1600" dirty="0">
                <a:latin typeface="Calibri" panose="020F0502020204030204" pitchFamily="34" charset="0"/>
                <a:cs typeface="Gotham Narrow Light"/>
              </a:rPr>
              <a:t>All the information in real time is standardized in any component so that it can be treated in a homogeneous </a:t>
            </a:r>
            <a:r>
              <a:rPr lang="en-US" sz="1600" dirty="0" smtClean="0">
                <a:latin typeface="Calibri" panose="020F0502020204030204" pitchFamily="34" charset="0"/>
                <a:cs typeface="Gotham Narrow Light"/>
              </a:rPr>
              <a:t>way</a:t>
            </a:r>
            <a:endParaRPr lang="en-US" sz="1600" dirty="0">
              <a:latin typeface="Calibri" panose="020F0502020204030204" pitchFamily="34" charset="0"/>
              <a:cs typeface="Gotham Narrow Light"/>
            </a:endParaRPr>
          </a:p>
          <a:p>
            <a:pPr marL="268288" indent="-268288" algn="just">
              <a:buFont typeface="Arial" panose="020B0604020202020204" pitchFamily="34" charset="0"/>
              <a:buChar char="•"/>
            </a:pPr>
            <a:r>
              <a:rPr lang="en-US" sz="1600" dirty="0">
                <a:latin typeface="Calibri" panose="020F0502020204030204" pitchFamily="34" charset="0"/>
                <a:cs typeface="Gotham Narrow Light"/>
              </a:rPr>
              <a:t>Each point is represented as data in the </a:t>
            </a:r>
            <a:r>
              <a:rPr lang="en-US" sz="1600" dirty="0" smtClean="0">
                <a:latin typeface="Calibri" panose="020F0502020204030204" pitchFamily="34" charset="0"/>
                <a:cs typeface="Gotham Narrow Light"/>
              </a:rPr>
              <a:t>system</a:t>
            </a:r>
            <a:endParaRPr lang="en-US" sz="1600" dirty="0">
              <a:latin typeface="Calibri" panose="020F0502020204030204" pitchFamily="34" charset="0"/>
              <a:cs typeface="Gotham Narrow Light"/>
            </a:endParaRPr>
          </a:p>
        </p:txBody>
      </p:sp>
      <p:sp>
        <p:nvSpPr>
          <p:cNvPr id="67" name="Rectangle 2"/>
          <p:cNvSpPr/>
          <p:nvPr/>
        </p:nvSpPr>
        <p:spPr>
          <a:xfrm>
            <a:off x="695399" y="1099624"/>
            <a:ext cx="10869071" cy="662390"/>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txBody>
          <a:bodyPr wrap="square" lIns="47996" tIns="47996" rIns="47996" bIns="47996">
            <a:noAutofit/>
          </a:bodyPr>
          <a:lstStyle/>
          <a:p>
            <a:pPr>
              <a:lnSpc>
                <a:spcPct val="110000"/>
              </a:lnSpc>
            </a:pPr>
            <a:r>
              <a:rPr lang="en-US" sz="1600" dirty="0"/>
              <a:t>Niagara4 </a:t>
            </a:r>
          </a:p>
        </p:txBody>
      </p:sp>
    </p:spTree>
    <p:extLst>
      <p:ext uri="{BB962C8B-B14F-4D97-AF65-F5344CB8AC3E}">
        <p14:creationId xmlns:p14="http://schemas.microsoft.com/office/powerpoint/2010/main" val="38146797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Recorte de pantall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3318" y="2065317"/>
            <a:ext cx="1704810" cy="4683863"/>
          </a:xfrm>
          <a:prstGeom prst="rect">
            <a:avLst/>
          </a:prstGeom>
        </p:spPr>
      </p:pic>
      <p:pic>
        <p:nvPicPr>
          <p:cNvPr id="8" name="Imagen 7" descr="Recorte de pantalla"/>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2320" y="2065317"/>
            <a:ext cx="2959396" cy="1602779"/>
          </a:xfrm>
          <a:prstGeom prst="rect">
            <a:avLst/>
          </a:prstGeom>
        </p:spPr>
      </p:pic>
      <p:pic>
        <p:nvPicPr>
          <p:cNvPr id="17" name="Imagen 16" descr="Recorte de pantalla"/>
          <p:cNvPicPr>
            <a:picLocks noChangeAspect="1"/>
          </p:cNvPicPr>
          <p:nvPr/>
        </p:nvPicPr>
        <p:blipFill rotWithShape="1">
          <a:blip r:embed="rId6">
            <a:extLst>
              <a:ext uri="{28A0092B-C50C-407E-A947-70E740481C1C}">
                <a14:useLocalDpi xmlns:a14="http://schemas.microsoft.com/office/drawing/2010/main" val="0"/>
              </a:ext>
            </a:extLst>
          </a:blip>
          <a:srcRect t="1" r="335" b="118"/>
          <a:stretch/>
        </p:blipFill>
        <p:spPr>
          <a:xfrm>
            <a:off x="1525711" y="2065317"/>
            <a:ext cx="1559470" cy="4664685"/>
          </a:xfrm>
          <a:prstGeom prst="rect">
            <a:avLst/>
          </a:prstGeom>
        </p:spPr>
      </p:pic>
      <p:pic>
        <p:nvPicPr>
          <p:cNvPr id="12" name="Imagen 11" descr="Recorte de pantalla"/>
          <p:cNvPicPr>
            <a:picLocks noChangeAspect="1"/>
          </p:cNvPicPr>
          <p:nvPr/>
        </p:nvPicPr>
        <p:blipFill rotWithShape="1">
          <a:blip r:embed="rId7">
            <a:extLst>
              <a:ext uri="{28A0092B-C50C-407E-A947-70E740481C1C}">
                <a14:useLocalDpi xmlns:a14="http://schemas.microsoft.com/office/drawing/2010/main" val="0"/>
              </a:ext>
            </a:extLst>
          </a:blip>
          <a:srcRect l="-679" t="-129" r="679" b="132"/>
          <a:stretch/>
        </p:blipFill>
        <p:spPr>
          <a:xfrm>
            <a:off x="3639372" y="2065317"/>
            <a:ext cx="1909755" cy="4683650"/>
          </a:xfrm>
          <a:prstGeom prst="rect">
            <a:avLst/>
          </a:prstGeom>
          <a:noFill/>
          <a:ln>
            <a:noFill/>
          </a:ln>
        </p:spPr>
      </p:pic>
      <p:sp>
        <p:nvSpPr>
          <p:cNvPr id="15" name="Marcador de texto 4">
            <a:extLst>
              <a:ext uri="{FF2B5EF4-FFF2-40B4-BE49-F238E27FC236}">
                <a16:creationId xmlns="" xmlns:a16="http://schemas.microsoft.com/office/drawing/2014/main" id="{4ED7EA5A-0F29-C044-986B-78AE88DEB4F1}"/>
              </a:ext>
            </a:extLst>
          </p:cNvPr>
          <p:cNvSpPr>
            <a:spLocks noGrp="1"/>
          </p:cNvSpPr>
          <p:nvPr>
            <p:ph type="body" sz="quarter" idx="4294967295"/>
          </p:nvPr>
        </p:nvSpPr>
        <p:spPr>
          <a:xfrm>
            <a:off x="543554" y="1572753"/>
            <a:ext cx="10778162" cy="349309"/>
          </a:xfrm>
          <a:prstGeom prst="rect">
            <a:avLst/>
          </a:prstGeom>
        </p:spPr>
        <p:txBody>
          <a:bodyPr>
            <a:noAutofit/>
          </a:bodyPr>
          <a:lstStyle/>
          <a:p>
            <a:pPr marL="0" indent="0">
              <a:lnSpc>
                <a:spcPct val="110000"/>
              </a:lnSpc>
              <a:spcBef>
                <a:spcPts val="0"/>
              </a:spcBef>
              <a:buNone/>
            </a:pPr>
            <a:r>
              <a:rPr lang="en-GB" sz="1600" b="1" dirty="0" smtClean="0"/>
              <a:t>Niagara compatibility protocols:</a:t>
            </a:r>
            <a:endParaRPr lang="en-GB" sz="1600" b="1" dirty="0"/>
          </a:p>
        </p:txBody>
      </p:sp>
      <p:sp>
        <p:nvSpPr>
          <p:cNvPr id="16" name="Rectangle 2"/>
          <p:cNvSpPr/>
          <p:nvPr/>
        </p:nvSpPr>
        <p:spPr>
          <a:xfrm>
            <a:off x="695400" y="897966"/>
            <a:ext cx="10869071" cy="662390"/>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txBody>
          <a:bodyPr wrap="square" lIns="47996" tIns="47996" rIns="47996" bIns="47996">
            <a:noAutofit/>
          </a:bodyPr>
          <a:lstStyle/>
          <a:p>
            <a:pPr>
              <a:lnSpc>
                <a:spcPct val="110000"/>
              </a:lnSpc>
            </a:pPr>
            <a:r>
              <a:rPr lang="en-US" sz="1600" dirty="0" smtClean="0"/>
              <a:t>Niagara </a:t>
            </a:r>
            <a:r>
              <a:rPr lang="en-US" sz="1600" dirty="0"/>
              <a:t>has different communication protocols to integrate with the different equipment and sensors, and obtain the necessary information for control and monitoring</a:t>
            </a:r>
            <a:endParaRPr lang="en-GB" sz="1600" dirty="0"/>
          </a:p>
        </p:txBody>
      </p:sp>
      <p:sp>
        <p:nvSpPr>
          <p:cNvPr id="20" name="Rectángulo 25"/>
          <p:cNvSpPr/>
          <p:nvPr/>
        </p:nvSpPr>
        <p:spPr>
          <a:xfrm>
            <a:off x="695400" y="436568"/>
            <a:ext cx="8229600" cy="545566"/>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47996" tIns="47996" rIns="47996" bIns="47996"/>
          <a:lstStyle/>
          <a:p>
            <a:pPr>
              <a:spcBef>
                <a:spcPts val="1600"/>
              </a:spcBef>
              <a:defRPr/>
            </a:pPr>
            <a:r>
              <a:rPr lang="en-GB" sz="2000" b="1" dirty="0" smtClean="0">
                <a:solidFill>
                  <a:prstClr val="black"/>
                </a:solidFill>
              </a:rPr>
              <a:t>CONNECTIVITY - COMMUNICATION PROTOCOLS </a:t>
            </a:r>
            <a:endParaRPr lang="en-GB" sz="2000" b="1" dirty="0">
              <a:solidFill>
                <a:prstClr val="black"/>
              </a:solidFill>
            </a:endParaRPr>
          </a:p>
        </p:txBody>
      </p:sp>
      <p:sp>
        <p:nvSpPr>
          <p:cNvPr id="21" name="Text Box 2"/>
          <p:cNvSpPr txBox="1">
            <a:spLocks noChangeArrowheads="1"/>
          </p:cNvSpPr>
          <p:nvPr>
            <p:custDataLst>
              <p:tags r:id="rId1"/>
            </p:custDataLst>
          </p:nvPr>
        </p:nvSpPr>
        <p:spPr bwMode="auto">
          <a:xfrm>
            <a:off x="695400" y="166692"/>
            <a:ext cx="4951866" cy="25352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47996" tIns="47996" rIns="47996" bIns="47996"/>
          <a:lstStyle>
            <a:defPPr>
              <a:defRPr lang="es-ES"/>
            </a:defPPr>
            <a:lvl1pPr defTabSz="841375" fontAlgn="base">
              <a:spcBef>
                <a:spcPct val="1600000"/>
              </a:spcBef>
              <a:spcAft>
                <a:spcPct val="0"/>
              </a:spcAft>
              <a:defRPr sz="1400" b="1">
                <a:solidFill>
                  <a:srgbClr val="A6A6A6"/>
                </a:solidFill>
              </a:defRPr>
            </a:lvl1pPr>
            <a:lvl2pPr marL="742950" indent="-285750" defTabSz="841375">
              <a:defRPr>
                <a:latin typeface="Arial" panose="020B0604020202020204" pitchFamily="34" charset="0"/>
              </a:defRPr>
            </a:lvl2pPr>
            <a:lvl3pPr marL="1143000" indent="-228600" defTabSz="841375">
              <a:defRPr>
                <a:latin typeface="Arial" panose="020B0604020202020204" pitchFamily="34" charset="0"/>
              </a:defRPr>
            </a:lvl3pPr>
            <a:lvl4pPr marL="1600200" indent="-228600" defTabSz="841375">
              <a:defRPr>
                <a:latin typeface="Arial" panose="020B0604020202020204" pitchFamily="34" charset="0"/>
              </a:defRPr>
            </a:lvl4pPr>
            <a:lvl5pPr marL="2057400" indent="-228600" defTabSz="841375">
              <a:defRPr>
                <a:latin typeface="Arial" panose="020B0604020202020204" pitchFamily="34" charset="0"/>
              </a:defRPr>
            </a:lvl5pPr>
            <a:lvl6pPr marL="2514600" indent="-228600" defTabSz="841375" eaLnBrk="0" fontAlgn="base" hangingPunct="0">
              <a:spcBef>
                <a:spcPct val="0"/>
              </a:spcBef>
              <a:spcAft>
                <a:spcPct val="0"/>
              </a:spcAft>
              <a:defRPr>
                <a:latin typeface="Arial" panose="020B0604020202020204" pitchFamily="34" charset="0"/>
              </a:defRPr>
            </a:lvl6pPr>
            <a:lvl7pPr marL="2971800" indent="-228600" defTabSz="841375" eaLnBrk="0" fontAlgn="base" hangingPunct="0">
              <a:spcBef>
                <a:spcPct val="0"/>
              </a:spcBef>
              <a:spcAft>
                <a:spcPct val="0"/>
              </a:spcAft>
              <a:defRPr>
                <a:latin typeface="Arial" panose="020B0604020202020204" pitchFamily="34" charset="0"/>
              </a:defRPr>
            </a:lvl7pPr>
            <a:lvl8pPr marL="3429000" indent="-228600" defTabSz="841375" eaLnBrk="0" fontAlgn="base" hangingPunct="0">
              <a:spcBef>
                <a:spcPct val="0"/>
              </a:spcBef>
              <a:spcAft>
                <a:spcPct val="0"/>
              </a:spcAft>
              <a:defRPr>
                <a:latin typeface="Arial" panose="020B0604020202020204" pitchFamily="34" charset="0"/>
              </a:defRPr>
            </a:lvl8pPr>
            <a:lvl9pPr marL="3886200" indent="-228600" defTabSz="841375" eaLnBrk="0" fontAlgn="base" hangingPunct="0">
              <a:spcBef>
                <a:spcPct val="0"/>
              </a:spcBef>
              <a:spcAft>
                <a:spcPct val="0"/>
              </a:spcAft>
              <a:defRPr>
                <a:latin typeface="Arial" panose="020B0604020202020204" pitchFamily="34" charset="0"/>
              </a:defRPr>
            </a:lvl9pPr>
          </a:lstStyle>
          <a:p>
            <a:r>
              <a:rPr lang="en-GB" altLang="es-ES" dirty="0" smtClean="0"/>
              <a:t>TECHNICAL ARCHITECTURE</a:t>
            </a:r>
            <a:endParaRPr lang="en-GB" altLang="es-ES" dirty="0"/>
          </a:p>
        </p:txBody>
      </p:sp>
    </p:spTree>
    <p:extLst>
      <p:ext uri="{BB962C8B-B14F-4D97-AF65-F5344CB8AC3E}">
        <p14:creationId xmlns:p14="http://schemas.microsoft.com/office/powerpoint/2010/main" val="2900967116"/>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p:nvPr/>
        </p:nvSpPr>
        <p:spPr>
          <a:xfrm>
            <a:off x="695400" y="1071230"/>
            <a:ext cx="10869071" cy="662390"/>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txBody>
          <a:bodyPr wrap="square" lIns="47996" tIns="47996" rIns="47996" bIns="47996">
            <a:noAutofit/>
          </a:bodyPr>
          <a:lstStyle/>
          <a:p>
            <a:pPr>
              <a:lnSpc>
                <a:spcPct val="110000"/>
              </a:lnSpc>
            </a:pPr>
            <a:r>
              <a:rPr lang="en-US" sz="1600" dirty="0" smtClean="0"/>
              <a:t>xx</a:t>
            </a:r>
            <a:endParaRPr lang="en-GB" sz="1600" dirty="0"/>
          </a:p>
        </p:txBody>
      </p:sp>
      <p:sp>
        <p:nvSpPr>
          <p:cNvPr id="20" name="Rectángulo 25"/>
          <p:cNvSpPr/>
          <p:nvPr/>
        </p:nvSpPr>
        <p:spPr>
          <a:xfrm>
            <a:off x="695400" y="436567"/>
            <a:ext cx="8229600" cy="712787"/>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47996" tIns="47996" rIns="47996" bIns="47996"/>
          <a:lstStyle/>
          <a:p>
            <a:pPr>
              <a:spcBef>
                <a:spcPts val="1600"/>
              </a:spcBef>
              <a:defRPr/>
            </a:pPr>
            <a:r>
              <a:rPr lang="en-GB" sz="2000" b="1" dirty="0" smtClean="0">
                <a:solidFill>
                  <a:prstClr val="black"/>
                </a:solidFill>
              </a:rPr>
              <a:t>CENTRALIZATION -</a:t>
            </a:r>
            <a:endParaRPr lang="en-GB" sz="2000" b="1" dirty="0">
              <a:solidFill>
                <a:prstClr val="black"/>
              </a:solidFill>
            </a:endParaRPr>
          </a:p>
        </p:txBody>
      </p:sp>
      <p:sp>
        <p:nvSpPr>
          <p:cNvPr id="21" name="Text Box 2"/>
          <p:cNvSpPr txBox="1">
            <a:spLocks noChangeArrowheads="1"/>
          </p:cNvSpPr>
          <p:nvPr>
            <p:custDataLst>
              <p:tags r:id="rId1"/>
            </p:custDataLst>
          </p:nvPr>
        </p:nvSpPr>
        <p:spPr bwMode="auto">
          <a:xfrm>
            <a:off x="695400" y="166692"/>
            <a:ext cx="4951866" cy="25352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47996" tIns="47996" rIns="47996" bIns="47996"/>
          <a:lstStyle>
            <a:defPPr>
              <a:defRPr lang="es-ES"/>
            </a:defPPr>
            <a:lvl1pPr defTabSz="841375" fontAlgn="base">
              <a:spcBef>
                <a:spcPct val="1600000"/>
              </a:spcBef>
              <a:spcAft>
                <a:spcPct val="0"/>
              </a:spcAft>
              <a:defRPr sz="1400" b="1">
                <a:solidFill>
                  <a:srgbClr val="A6A6A6"/>
                </a:solidFill>
              </a:defRPr>
            </a:lvl1pPr>
            <a:lvl2pPr marL="742950" indent="-285750" defTabSz="841375">
              <a:defRPr>
                <a:latin typeface="Arial" panose="020B0604020202020204" pitchFamily="34" charset="0"/>
              </a:defRPr>
            </a:lvl2pPr>
            <a:lvl3pPr marL="1143000" indent="-228600" defTabSz="841375">
              <a:defRPr>
                <a:latin typeface="Arial" panose="020B0604020202020204" pitchFamily="34" charset="0"/>
              </a:defRPr>
            </a:lvl3pPr>
            <a:lvl4pPr marL="1600200" indent="-228600" defTabSz="841375">
              <a:defRPr>
                <a:latin typeface="Arial" panose="020B0604020202020204" pitchFamily="34" charset="0"/>
              </a:defRPr>
            </a:lvl4pPr>
            <a:lvl5pPr marL="2057400" indent="-228600" defTabSz="841375">
              <a:defRPr>
                <a:latin typeface="Arial" panose="020B0604020202020204" pitchFamily="34" charset="0"/>
              </a:defRPr>
            </a:lvl5pPr>
            <a:lvl6pPr marL="2514600" indent="-228600" defTabSz="841375" eaLnBrk="0" fontAlgn="base" hangingPunct="0">
              <a:spcBef>
                <a:spcPct val="0"/>
              </a:spcBef>
              <a:spcAft>
                <a:spcPct val="0"/>
              </a:spcAft>
              <a:defRPr>
                <a:latin typeface="Arial" panose="020B0604020202020204" pitchFamily="34" charset="0"/>
              </a:defRPr>
            </a:lvl6pPr>
            <a:lvl7pPr marL="2971800" indent="-228600" defTabSz="841375" eaLnBrk="0" fontAlgn="base" hangingPunct="0">
              <a:spcBef>
                <a:spcPct val="0"/>
              </a:spcBef>
              <a:spcAft>
                <a:spcPct val="0"/>
              </a:spcAft>
              <a:defRPr>
                <a:latin typeface="Arial" panose="020B0604020202020204" pitchFamily="34" charset="0"/>
              </a:defRPr>
            </a:lvl7pPr>
            <a:lvl8pPr marL="3429000" indent="-228600" defTabSz="841375" eaLnBrk="0" fontAlgn="base" hangingPunct="0">
              <a:spcBef>
                <a:spcPct val="0"/>
              </a:spcBef>
              <a:spcAft>
                <a:spcPct val="0"/>
              </a:spcAft>
              <a:defRPr>
                <a:latin typeface="Arial" panose="020B0604020202020204" pitchFamily="34" charset="0"/>
              </a:defRPr>
            </a:lvl8pPr>
            <a:lvl9pPr marL="3886200" indent="-228600" defTabSz="841375" eaLnBrk="0" fontAlgn="base" hangingPunct="0">
              <a:spcBef>
                <a:spcPct val="0"/>
              </a:spcBef>
              <a:spcAft>
                <a:spcPct val="0"/>
              </a:spcAft>
              <a:defRPr>
                <a:latin typeface="Arial" panose="020B0604020202020204" pitchFamily="34" charset="0"/>
              </a:defRPr>
            </a:lvl9pPr>
          </a:lstStyle>
          <a:p>
            <a:r>
              <a:rPr lang="en-GB" altLang="es-ES" dirty="0" smtClean="0"/>
              <a:t>TECHNICAL ARCHITECTURE</a:t>
            </a:r>
            <a:endParaRPr lang="en-GB" altLang="es-ES" dirty="0"/>
          </a:p>
        </p:txBody>
      </p:sp>
      <p:pic>
        <p:nvPicPr>
          <p:cNvPr id="14" name="Picture 1" descr="S:\MARCOM\public\Stock_Photos\Devices\pc.png"/>
          <p:cNvPicPr>
            <a:picLocks noChangeAspect="1" noChangeArrowheads="1"/>
          </p:cNvPicPr>
          <p:nvPr/>
        </p:nvPicPr>
        <p:blipFill>
          <a:blip r:embed="rId4" cstate="print"/>
          <a:srcRect/>
          <a:stretch>
            <a:fillRect/>
          </a:stretch>
        </p:blipFill>
        <p:spPr bwMode="auto">
          <a:xfrm>
            <a:off x="2021526" y="3108486"/>
            <a:ext cx="872364" cy="782433"/>
          </a:xfrm>
          <a:prstGeom prst="rect">
            <a:avLst/>
          </a:prstGeom>
          <a:noFill/>
        </p:spPr>
      </p:pic>
      <p:pic>
        <p:nvPicPr>
          <p:cNvPr id="18" name="Picture 6" descr="S:\MARCOM\public\Stock_Photos\Clouds\Cloud-unshadow.png"/>
          <p:cNvPicPr>
            <a:picLocks noChangeAspect="1" noChangeArrowheads="1"/>
          </p:cNvPicPr>
          <p:nvPr/>
        </p:nvPicPr>
        <p:blipFill>
          <a:blip r:embed="rId5" cstate="print"/>
          <a:srcRect/>
          <a:stretch>
            <a:fillRect/>
          </a:stretch>
        </p:blipFill>
        <p:spPr bwMode="auto">
          <a:xfrm>
            <a:off x="7439025" y="1553622"/>
            <a:ext cx="1944327" cy="1201059"/>
          </a:xfrm>
          <a:prstGeom prst="rect">
            <a:avLst/>
          </a:prstGeom>
          <a:noFill/>
        </p:spPr>
      </p:pic>
      <p:pic>
        <p:nvPicPr>
          <p:cNvPr id="19" name="Picture 8" descr="S:\MARCOM\public\Stock_Photos\Devices\Devices.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flipH="1">
            <a:off x="4435387" y="3180597"/>
            <a:ext cx="381009" cy="673599"/>
          </a:xfrm>
          <a:prstGeom prst="rect">
            <a:avLst/>
          </a:prstGeom>
          <a:noFill/>
        </p:spPr>
      </p:pic>
      <p:pic>
        <p:nvPicPr>
          <p:cNvPr id="22" name="Picture 12" descr="http://upload.wikimedia.org/wikipedia/commons/thumb/4/44/WIFI_icon.svg/319px-WIFI_icon.svg.png"/>
          <p:cNvPicPr>
            <a:picLocks noChangeAspect="1" noChangeArrowheads="1"/>
          </p:cNvPicPr>
          <p:nvPr/>
        </p:nvPicPr>
        <p:blipFill>
          <a:blip r:embed="rId7" cstate="print"/>
          <a:srcRect/>
          <a:stretch>
            <a:fillRect/>
          </a:stretch>
        </p:blipFill>
        <p:spPr bwMode="auto">
          <a:xfrm>
            <a:off x="9188222" y="1553622"/>
            <a:ext cx="390259" cy="404268"/>
          </a:xfrm>
          <a:prstGeom prst="rect">
            <a:avLst/>
          </a:prstGeom>
          <a:noFill/>
        </p:spPr>
      </p:pic>
      <p:pic>
        <p:nvPicPr>
          <p:cNvPr id="23"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69409" y="2737374"/>
            <a:ext cx="828000" cy="270369"/>
          </a:xfrm>
          <a:prstGeom prst="rect">
            <a:avLst/>
          </a:prstGeom>
          <a:noFill/>
        </p:spPr>
      </p:pic>
      <p:pic>
        <p:nvPicPr>
          <p:cNvPr id="24"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35387" y="2872558"/>
            <a:ext cx="828000" cy="270369"/>
          </a:xfrm>
          <a:prstGeom prst="rect">
            <a:avLst/>
          </a:prstGeom>
          <a:noFill/>
        </p:spPr>
      </p:pic>
    </p:spTree>
    <p:extLst>
      <p:ext uri="{BB962C8B-B14F-4D97-AF65-F5344CB8AC3E}">
        <p14:creationId xmlns:p14="http://schemas.microsoft.com/office/powerpoint/2010/main" val="3858884086"/>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4">
            <a:extLst>
              <a:ext uri="{FF2B5EF4-FFF2-40B4-BE49-F238E27FC236}">
                <a16:creationId xmlns="" xmlns:a16="http://schemas.microsoft.com/office/drawing/2014/main" id="{4ED7EA5A-0F29-C044-986B-78AE88DEB4F1}"/>
              </a:ext>
            </a:extLst>
          </p:cNvPr>
          <p:cNvSpPr>
            <a:spLocks noGrp="1"/>
          </p:cNvSpPr>
          <p:nvPr>
            <p:ph type="body" sz="quarter" idx="4294967295"/>
          </p:nvPr>
        </p:nvSpPr>
        <p:spPr>
          <a:xfrm>
            <a:off x="543554" y="1733620"/>
            <a:ext cx="10778162" cy="349309"/>
          </a:xfrm>
          <a:prstGeom prst="rect">
            <a:avLst/>
          </a:prstGeom>
        </p:spPr>
        <p:txBody>
          <a:bodyPr>
            <a:noAutofit/>
          </a:bodyPr>
          <a:lstStyle/>
          <a:p>
            <a:pPr marL="0" indent="0">
              <a:lnSpc>
                <a:spcPct val="110000"/>
              </a:lnSpc>
              <a:spcBef>
                <a:spcPts val="0"/>
              </a:spcBef>
              <a:buNone/>
            </a:pPr>
            <a:r>
              <a:rPr lang="en-GB" sz="1400" b="1" dirty="0" smtClean="0"/>
              <a:t>xx</a:t>
            </a:r>
            <a:endParaRPr lang="en-GB" sz="1400" b="1" dirty="0"/>
          </a:p>
        </p:txBody>
      </p:sp>
      <p:sp>
        <p:nvSpPr>
          <p:cNvPr id="16" name="Rectangle 2"/>
          <p:cNvSpPr/>
          <p:nvPr/>
        </p:nvSpPr>
        <p:spPr>
          <a:xfrm>
            <a:off x="695399" y="1099624"/>
            <a:ext cx="10869071" cy="662390"/>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txBody>
          <a:bodyPr wrap="square" lIns="47996" tIns="47996" rIns="47996" bIns="47996">
            <a:noAutofit/>
          </a:bodyPr>
          <a:lstStyle/>
          <a:p>
            <a:pPr>
              <a:lnSpc>
                <a:spcPct val="110000"/>
              </a:lnSpc>
            </a:pPr>
            <a:r>
              <a:rPr lang="en-US" sz="1600" dirty="0" smtClean="0"/>
              <a:t>xx</a:t>
            </a:r>
            <a:endParaRPr lang="en-GB" sz="1600" dirty="0"/>
          </a:p>
        </p:txBody>
      </p:sp>
      <p:sp>
        <p:nvSpPr>
          <p:cNvPr id="20" name="Rectángulo 25"/>
          <p:cNvSpPr/>
          <p:nvPr/>
        </p:nvSpPr>
        <p:spPr>
          <a:xfrm>
            <a:off x="695400" y="436567"/>
            <a:ext cx="8229600" cy="712787"/>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47996" tIns="47996" rIns="47996" bIns="47996"/>
          <a:lstStyle/>
          <a:p>
            <a:pPr>
              <a:spcBef>
                <a:spcPts val="1600"/>
              </a:spcBef>
              <a:defRPr/>
            </a:pPr>
            <a:r>
              <a:rPr lang="en-GB" sz="2000" b="1" dirty="0" smtClean="0">
                <a:solidFill>
                  <a:prstClr val="black"/>
                </a:solidFill>
              </a:rPr>
              <a:t>CONTROLS </a:t>
            </a:r>
            <a:r>
              <a:rPr lang="en-GB" sz="2000" b="1" dirty="0" smtClean="0">
                <a:solidFill>
                  <a:prstClr val="black"/>
                </a:solidFill>
              </a:rPr>
              <a:t>- COMMUNICATION PROTOCOLS </a:t>
            </a:r>
            <a:endParaRPr lang="en-GB" sz="2000" b="1" dirty="0">
              <a:solidFill>
                <a:prstClr val="black"/>
              </a:solidFill>
            </a:endParaRPr>
          </a:p>
        </p:txBody>
      </p:sp>
      <p:sp>
        <p:nvSpPr>
          <p:cNvPr id="21" name="Text Box 2"/>
          <p:cNvSpPr txBox="1">
            <a:spLocks noChangeArrowheads="1"/>
          </p:cNvSpPr>
          <p:nvPr>
            <p:custDataLst>
              <p:tags r:id="rId1"/>
            </p:custDataLst>
          </p:nvPr>
        </p:nvSpPr>
        <p:spPr bwMode="auto">
          <a:xfrm>
            <a:off x="695400" y="166692"/>
            <a:ext cx="4951866" cy="25352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47996" tIns="47996" rIns="47996" bIns="47996"/>
          <a:lstStyle>
            <a:defPPr>
              <a:defRPr lang="es-ES"/>
            </a:defPPr>
            <a:lvl1pPr defTabSz="841375" fontAlgn="base">
              <a:spcBef>
                <a:spcPct val="1600000"/>
              </a:spcBef>
              <a:spcAft>
                <a:spcPct val="0"/>
              </a:spcAft>
              <a:defRPr sz="1400" b="1">
                <a:solidFill>
                  <a:srgbClr val="A6A6A6"/>
                </a:solidFill>
              </a:defRPr>
            </a:lvl1pPr>
            <a:lvl2pPr marL="742950" indent="-285750" defTabSz="841375">
              <a:defRPr>
                <a:latin typeface="Arial" panose="020B0604020202020204" pitchFamily="34" charset="0"/>
              </a:defRPr>
            </a:lvl2pPr>
            <a:lvl3pPr marL="1143000" indent="-228600" defTabSz="841375">
              <a:defRPr>
                <a:latin typeface="Arial" panose="020B0604020202020204" pitchFamily="34" charset="0"/>
              </a:defRPr>
            </a:lvl3pPr>
            <a:lvl4pPr marL="1600200" indent="-228600" defTabSz="841375">
              <a:defRPr>
                <a:latin typeface="Arial" panose="020B0604020202020204" pitchFamily="34" charset="0"/>
              </a:defRPr>
            </a:lvl4pPr>
            <a:lvl5pPr marL="2057400" indent="-228600" defTabSz="841375">
              <a:defRPr>
                <a:latin typeface="Arial" panose="020B0604020202020204" pitchFamily="34" charset="0"/>
              </a:defRPr>
            </a:lvl5pPr>
            <a:lvl6pPr marL="2514600" indent="-228600" defTabSz="841375" eaLnBrk="0" fontAlgn="base" hangingPunct="0">
              <a:spcBef>
                <a:spcPct val="0"/>
              </a:spcBef>
              <a:spcAft>
                <a:spcPct val="0"/>
              </a:spcAft>
              <a:defRPr>
                <a:latin typeface="Arial" panose="020B0604020202020204" pitchFamily="34" charset="0"/>
              </a:defRPr>
            </a:lvl6pPr>
            <a:lvl7pPr marL="2971800" indent="-228600" defTabSz="841375" eaLnBrk="0" fontAlgn="base" hangingPunct="0">
              <a:spcBef>
                <a:spcPct val="0"/>
              </a:spcBef>
              <a:spcAft>
                <a:spcPct val="0"/>
              </a:spcAft>
              <a:defRPr>
                <a:latin typeface="Arial" panose="020B0604020202020204" pitchFamily="34" charset="0"/>
              </a:defRPr>
            </a:lvl7pPr>
            <a:lvl8pPr marL="3429000" indent="-228600" defTabSz="841375" eaLnBrk="0" fontAlgn="base" hangingPunct="0">
              <a:spcBef>
                <a:spcPct val="0"/>
              </a:spcBef>
              <a:spcAft>
                <a:spcPct val="0"/>
              </a:spcAft>
              <a:defRPr>
                <a:latin typeface="Arial" panose="020B0604020202020204" pitchFamily="34" charset="0"/>
              </a:defRPr>
            </a:lvl8pPr>
            <a:lvl9pPr marL="3886200" indent="-228600" defTabSz="841375" eaLnBrk="0" fontAlgn="base" hangingPunct="0">
              <a:spcBef>
                <a:spcPct val="0"/>
              </a:spcBef>
              <a:spcAft>
                <a:spcPct val="0"/>
              </a:spcAft>
              <a:defRPr>
                <a:latin typeface="Arial" panose="020B0604020202020204" pitchFamily="34" charset="0"/>
              </a:defRPr>
            </a:lvl9pPr>
          </a:lstStyle>
          <a:p>
            <a:r>
              <a:rPr lang="en-GB" altLang="es-ES" dirty="0" smtClean="0"/>
              <a:t>TECHNICAL ARCHITECTURE</a:t>
            </a:r>
            <a:endParaRPr lang="en-GB" altLang="es-ES" dirty="0"/>
          </a:p>
        </p:txBody>
      </p:sp>
    </p:spTree>
    <p:extLst>
      <p:ext uri="{BB962C8B-B14F-4D97-AF65-F5344CB8AC3E}">
        <p14:creationId xmlns:p14="http://schemas.microsoft.com/office/powerpoint/2010/main" val="3143143514"/>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p:nvPr/>
        </p:nvSpPr>
        <p:spPr>
          <a:xfrm>
            <a:off x="695399" y="1099624"/>
            <a:ext cx="10869071" cy="662390"/>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txBody>
          <a:bodyPr wrap="square" lIns="47996" tIns="47996" rIns="47996" bIns="47996">
            <a:noAutofit/>
          </a:bodyPr>
          <a:lstStyle/>
          <a:p>
            <a:pPr>
              <a:lnSpc>
                <a:spcPct val="110000"/>
              </a:lnSpc>
            </a:pPr>
            <a:r>
              <a:rPr lang="en-US" sz="1600" dirty="0" smtClean="0"/>
              <a:t>Niagara 4 </a:t>
            </a:r>
            <a:r>
              <a:rPr lang="en-US" sz="1600" dirty="0"/>
              <a:t>offers maintenance support for its software that includes the following features: </a:t>
            </a:r>
            <a:endParaRPr lang="en-GB" sz="1600" dirty="0"/>
          </a:p>
        </p:txBody>
      </p:sp>
      <p:sp>
        <p:nvSpPr>
          <p:cNvPr id="20" name="Rectángulo 25"/>
          <p:cNvSpPr/>
          <p:nvPr/>
        </p:nvSpPr>
        <p:spPr>
          <a:xfrm>
            <a:off x="695400" y="436567"/>
            <a:ext cx="8229600" cy="712787"/>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47996" tIns="47996" rIns="47996" bIns="47996"/>
          <a:lstStyle/>
          <a:p>
            <a:pPr>
              <a:spcBef>
                <a:spcPts val="1600"/>
              </a:spcBef>
              <a:defRPr/>
            </a:pPr>
            <a:r>
              <a:rPr lang="en-GB" sz="2000" b="1" dirty="0" smtClean="0">
                <a:solidFill>
                  <a:prstClr val="black"/>
                </a:solidFill>
              </a:rPr>
              <a:t>CONTROLS &amp; MAINTENANCE – SOFTWARE MAINTENANCE</a:t>
            </a:r>
            <a:endParaRPr lang="en-GB" sz="2000" b="1" dirty="0">
              <a:solidFill>
                <a:prstClr val="black"/>
              </a:solidFill>
            </a:endParaRPr>
          </a:p>
        </p:txBody>
      </p:sp>
      <p:sp>
        <p:nvSpPr>
          <p:cNvPr id="21" name="Text Box 2"/>
          <p:cNvSpPr txBox="1">
            <a:spLocks noChangeArrowheads="1"/>
          </p:cNvSpPr>
          <p:nvPr>
            <p:custDataLst>
              <p:tags r:id="rId1"/>
            </p:custDataLst>
          </p:nvPr>
        </p:nvSpPr>
        <p:spPr bwMode="auto">
          <a:xfrm>
            <a:off x="695400" y="166692"/>
            <a:ext cx="4951866" cy="25352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47996" tIns="47996" rIns="47996" bIns="47996"/>
          <a:lstStyle>
            <a:defPPr>
              <a:defRPr lang="es-ES"/>
            </a:defPPr>
            <a:lvl1pPr defTabSz="841375" fontAlgn="base">
              <a:spcBef>
                <a:spcPct val="1600000"/>
              </a:spcBef>
              <a:spcAft>
                <a:spcPct val="0"/>
              </a:spcAft>
              <a:defRPr sz="1400" b="1">
                <a:solidFill>
                  <a:srgbClr val="A6A6A6"/>
                </a:solidFill>
              </a:defRPr>
            </a:lvl1pPr>
            <a:lvl2pPr marL="742950" indent="-285750" defTabSz="841375">
              <a:defRPr>
                <a:latin typeface="Arial" panose="020B0604020202020204" pitchFamily="34" charset="0"/>
              </a:defRPr>
            </a:lvl2pPr>
            <a:lvl3pPr marL="1143000" indent="-228600" defTabSz="841375">
              <a:defRPr>
                <a:latin typeface="Arial" panose="020B0604020202020204" pitchFamily="34" charset="0"/>
              </a:defRPr>
            </a:lvl3pPr>
            <a:lvl4pPr marL="1600200" indent="-228600" defTabSz="841375">
              <a:defRPr>
                <a:latin typeface="Arial" panose="020B0604020202020204" pitchFamily="34" charset="0"/>
              </a:defRPr>
            </a:lvl4pPr>
            <a:lvl5pPr marL="2057400" indent="-228600" defTabSz="841375">
              <a:defRPr>
                <a:latin typeface="Arial" panose="020B0604020202020204" pitchFamily="34" charset="0"/>
              </a:defRPr>
            </a:lvl5pPr>
            <a:lvl6pPr marL="2514600" indent="-228600" defTabSz="841375" eaLnBrk="0" fontAlgn="base" hangingPunct="0">
              <a:spcBef>
                <a:spcPct val="0"/>
              </a:spcBef>
              <a:spcAft>
                <a:spcPct val="0"/>
              </a:spcAft>
              <a:defRPr>
                <a:latin typeface="Arial" panose="020B0604020202020204" pitchFamily="34" charset="0"/>
              </a:defRPr>
            </a:lvl6pPr>
            <a:lvl7pPr marL="2971800" indent="-228600" defTabSz="841375" eaLnBrk="0" fontAlgn="base" hangingPunct="0">
              <a:spcBef>
                <a:spcPct val="0"/>
              </a:spcBef>
              <a:spcAft>
                <a:spcPct val="0"/>
              </a:spcAft>
              <a:defRPr>
                <a:latin typeface="Arial" panose="020B0604020202020204" pitchFamily="34" charset="0"/>
              </a:defRPr>
            </a:lvl7pPr>
            <a:lvl8pPr marL="3429000" indent="-228600" defTabSz="841375" eaLnBrk="0" fontAlgn="base" hangingPunct="0">
              <a:spcBef>
                <a:spcPct val="0"/>
              </a:spcBef>
              <a:spcAft>
                <a:spcPct val="0"/>
              </a:spcAft>
              <a:defRPr>
                <a:latin typeface="Arial" panose="020B0604020202020204" pitchFamily="34" charset="0"/>
              </a:defRPr>
            </a:lvl8pPr>
            <a:lvl9pPr marL="3886200" indent="-228600" defTabSz="841375" eaLnBrk="0" fontAlgn="base" hangingPunct="0">
              <a:spcBef>
                <a:spcPct val="0"/>
              </a:spcBef>
              <a:spcAft>
                <a:spcPct val="0"/>
              </a:spcAft>
              <a:defRPr>
                <a:latin typeface="Arial" panose="020B0604020202020204" pitchFamily="34" charset="0"/>
              </a:defRPr>
            </a:lvl9pPr>
          </a:lstStyle>
          <a:p>
            <a:r>
              <a:rPr lang="en-GB" altLang="es-ES" dirty="0" smtClean="0"/>
              <a:t>TECHNICAL ARCHITECTURE</a:t>
            </a:r>
            <a:endParaRPr lang="en-GB" altLang="es-ES" dirty="0"/>
          </a:p>
        </p:txBody>
      </p:sp>
      <p:pic>
        <p:nvPicPr>
          <p:cNvPr id="6" name="Picture 4" descr="http://www.thetechinfogroup.com/images/stories/preventativemaintenance.jpg"/>
          <p:cNvPicPr>
            <a:picLocks noChangeAspect="1" noChangeArrowheads="1"/>
          </p:cNvPicPr>
          <p:nvPr/>
        </p:nvPicPr>
        <p:blipFill>
          <a:blip r:embed="rId4" cstate="print"/>
          <a:srcRect/>
          <a:stretch>
            <a:fillRect/>
          </a:stretch>
        </p:blipFill>
        <p:spPr bwMode="auto">
          <a:xfrm>
            <a:off x="6905625" y="2262916"/>
            <a:ext cx="5056543" cy="4130526"/>
          </a:xfrm>
          <a:prstGeom prst="rect">
            <a:avLst/>
          </a:prstGeom>
          <a:noFill/>
        </p:spPr>
      </p:pic>
      <p:sp>
        <p:nvSpPr>
          <p:cNvPr id="7" name="TextBox 2"/>
          <p:cNvSpPr txBox="1"/>
          <p:nvPr/>
        </p:nvSpPr>
        <p:spPr>
          <a:xfrm>
            <a:off x="732276" y="3220183"/>
            <a:ext cx="7153275" cy="1107996"/>
          </a:xfrm>
          <a:prstGeom prst="rect">
            <a:avLst/>
          </a:prstGeom>
          <a:noFill/>
        </p:spPr>
        <p:txBody>
          <a:bodyPr wrap="square" rtlCol="0">
            <a:spAutoFit/>
          </a:bodyPr>
          <a:lstStyle/>
          <a:p>
            <a:r>
              <a:rPr lang="en-US" sz="1600" b="1" dirty="0">
                <a:cs typeface="Helvetica" pitchFamily="34" charset="0"/>
              </a:rPr>
              <a:t>Value </a:t>
            </a:r>
            <a:r>
              <a:rPr lang="en-US" sz="1600" b="1" dirty="0" smtClean="0">
                <a:cs typeface="Helvetica" pitchFamily="34" charset="0"/>
              </a:rPr>
              <a:t>propositions</a:t>
            </a:r>
            <a:endParaRPr lang="en-US" sz="1600" b="1" dirty="0">
              <a:cs typeface="Helvetica" pitchFamily="34" charset="0"/>
            </a:endParaRPr>
          </a:p>
          <a:p>
            <a:pPr marL="228600" indent="-228600">
              <a:buFont typeface="Arial" pitchFamily="34" charset="0"/>
              <a:buChar char="•"/>
            </a:pPr>
            <a:r>
              <a:rPr lang="en-US" sz="1600" dirty="0" smtClean="0">
                <a:cs typeface="Helvetica" pitchFamily="34" charset="0"/>
              </a:rPr>
              <a:t>Many end users explicitly ask for a maintenance program to reduce risk</a:t>
            </a:r>
          </a:p>
          <a:p>
            <a:pPr marL="228600" indent="-228600">
              <a:buFont typeface="Arial" pitchFamily="34" charset="0"/>
              <a:buChar char="•"/>
            </a:pPr>
            <a:r>
              <a:rPr lang="en-US" sz="1600" dirty="0" smtClean="0">
                <a:cs typeface="Helvetica" pitchFamily="34" charset="0"/>
              </a:rPr>
              <a:t>Distributors no longer worry about out-of-date versions sitting in stock</a:t>
            </a:r>
          </a:p>
          <a:p>
            <a:pPr marL="228600" indent="-228600">
              <a:buFont typeface="Arial" pitchFamily="34" charset="0"/>
              <a:buChar char="•"/>
            </a:pPr>
            <a:r>
              <a:rPr lang="en-US" sz="1600" dirty="0" smtClean="0">
                <a:cs typeface="Helvetica" pitchFamily="34" charset="0"/>
              </a:rPr>
              <a:t>System integrators can add SMA to service programs – additional value</a:t>
            </a:r>
            <a:endParaRPr lang="en-US" sz="1600" dirty="0">
              <a:cs typeface="Helvetica" pitchFamily="34" charset="0"/>
            </a:endParaRPr>
          </a:p>
        </p:txBody>
      </p:sp>
      <p:sp>
        <p:nvSpPr>
          <p:cNvPr id="9" name="TextBox 5"/>
          <p:cNvSpPr txBox="1"/>
          <p:nvPr/>
        </p:nvSpPr>
        <p:spPr>
          <a:xfrm>
            <a:off x="695399" y="1887420"/>
            <a:ext cx="8349711" cy="1107996"/>
          </a:xfrm>
          <a:prstGeom prst="rect">
            <a:avLst/>
          </a:prstGeom>
          <a:noFill/>
        </p:spPr>
        <p:txBody>
          <a:bodyPr wrap="square" rtlCol="0">
            <a:spAutoFit/>
          </a:bodyPr>
          <a:lstStyle/>
          <a:p>
            <a:r>
              <a:rPr lang="en-US" sz="1600" b="1" dirty="0">
                <a:cs typeface="Helvetica" pitchFamily="34" charset="0"/>
              </a:rPr>
              <a:t>Program </a:t>
            </a:r>
            <a:r>
              <a:rPr lang="en-US" sz="1600" b="1" dirty="0" smtClean="0">
                <a:cs typeface="Helvetica" pitchFamily="34" charset="0"/>
              </a:rPr>
              <a:t>summary</a:t>
            </a:r>
            <a:endParaRPr lang="en-US" sz="1600" b="1" dirty="0">
              <a:cs typeface="Helvetica" pitchFamily="34" charset="0"/>
            </a:endParaRPr>
          </a:p>
          <a:p>
            <a:pPr marL="168275" indent="-168275">
              <a:buFont typeface="Arial" pitchFamily="34" charset="0"/>
              <a:buChar char="•"/>
            </a:pPr>
            <a:r>
              <a:rPr lang="en-US" sz="1600" dirty="0" smtClean="0">
                <a:cs typeface="Helvetica" pitchFamily="34" charset="0"/>
              </a:rPr>
              <a:t>18 months included with every license (additional years can also be purchased up front)</a:t>
            </a:r>
          </a:p>
          <a:p>
            <a:pPr marL="168275" indent="-168275">
              <a:buFont typeface="Arial" pitchFamily="34" charset="0"/>
              <a:buChar char="•"/>
            </a:pPr>
            <a:r>
              <a:rPr lang="en-US" sz="1600" dirty="0" smtClean="0">
                <a:cs typeface="Helvetica" pitchFamily="34" charset="0"/>
              </a:rPr>
              <a:t>Gap charges apply if SMA purchases after expiration (5-year max)</a:t>
            </a:r>
          </a:p>
          <a:p>
            <a:pPr marL="168275" indent="-168275">
              <a:buFont typeface="Arial" pitchFamily="34" charset="0"/>
              <a:buChar char="•"/>
            </a:pPr>
            <a:r>
              <a:rPr lang="en-US" sz="1600" dirty="0" smtClean="0">
                <a:cs typeface="Helvetica" pitchFamily="34" charset="0"/>
              </a:rPr>
              <a:t>All update builds, patches and upgrades are provided as part of SMA</a:t>
            </a:r>
            <a:endParaRPr lang="en-US" sz="1600" dirty="0">
              <a:cs typeface="Helvetica" pitchFamily="34" charset="0"/>
            </a:endParaRPr>
          </a:p>
        </p:txBody>
      </p:sp>
      <p:sp>
        <p:nvSpPr>
          <p:cNvPr id="10" name="TextBox 6"/>
          <p:cNvSpPr txBox="1"/>
          <p:nvPr/>
        </p:nvSpPr>
        <p:spPr>
          <a:xfrm>
            <a:off x="732276" y="4552946"/>
            <a:ext cx="6863320" cy="1354217"/>
          </a:xfrm>
          <a:prstGeom prst="rect">
            <a:avLst/>
          </a:prstGeom>
          <a:noFill/>
        </p:spPr>
        <p:txBody>
          <a:bodyPr wrap="square" rtlCol="0">
            <a:spAutoFit/>
          </a:bodyPr>
          <a:lstStyle/>
          <a:p>
            <a:r>
              <a:rPr lang="en-US" sz="1600" b="1" dirty="0">
                <a:cs typeface="Helvetica" pitchFamily="34" charset="0"/>
              </a:rPr>
              <a:t>Support </a:t>
            </a:r>
            <a:r>
              <a:rPr lang="en-US" sz="1600" b="1" dirty="0" smtClean="0">
                <a:cs typeface="Helvetica" pitchFamily="34" charset="0"/>
              </a:rPr>
              <a:t>period for Niagara </a:t>
            </a:r>
            <a:r>
              <a:rPr lang="en-US" sz="1600" b="1" dirty="0" smtClean="0">
                <a:cs typeface="Helvetica" pitchFamily="34" charset="0"/>
              </a:rPr>
              <a:t>4</a:t>
            </a:r>
            <a:endParaRPr lang="en-US" sz="1600" b="1" dirty="0">
              <a:cs typeface="Helvetica" pitchFamily="34" charset="0"/>
            </a:endParaRPr>
          </a:p>
          <a:p>
            <a:pPr marL="228600" indent="-228600">
              <a:buFont typeface="Arial" pitchFamily="34" charset="0"/>
              <a:buChar char="•"/>
            </a:pPr>
            <a:r>
              <a:rPr lang="en-US" sz="1600" dirty="0" smtClean="0">
                <a:cs typeface="Helvetica" pitchFamily="34" charset="0"/>
              </a:rPr>
              <a:t>Standard release: 4 years from release</a:t>
            </a:r>
          </a:p>
          <a:p>
            <a:pPr marL="228600" indent="-228600">
              <a:buFont typeface="Arial" pitchFamily="34" charset="0"/>
              <a:buChar char="•"/>
            </a:pPr>
            <a:r>
              <a:rPr lang="en-US" sz="1600" dirty="0" smtClean="0">
                <a:cs typeface="Helvetica" pitchFamily="34" charset="0"/>
              </a:rPr>
              <a:t>Long-term release: 7 years from release</a:t>
            </a:r>
          </a:p>
          <a:p>
            <a:pPr marL="228600" lvl="1" indent="-228600">
              <a:buFont typeface="Arial" pitchFamily="34" charset="0"/>
              <a:buChar char="•"/>
            </a:pPr>
            <a:r>
              <a:rPr lang="en-US" sz="1600" dirty="0" smtClean="0">
                <a:cs typeface="Helvetica" pitchFamily="34" charset="0"/>
              </a:rPr>
              <a:t>Niagara AX v3.8 is designated a long-term release</a:t>
            </a:r>
          </a:p>
          <a:p>
            <a:pPr marL="228600" indent="-228600">
              <a:buFont typeface="Arial" pitchFamily="34" charset="0"/>
              <a:buChar char="•"/>
            </a:pPr>
            <a:r>
              <a:rPr lang="en-US" sz="1600" dirty="0" smtClean="0">
                <a:cs typeface="Helvetica" pitchFamily="34" charset="0"/>
              </a:rPr>
              <a:t>Tech support available until product EOL</a:t>
            </a:r>
            <a:endParaRPr lang="en-US" sz="1600" dirty="0">
              <a:cs typeface="Helvetica" pitchFamily="34" charset="0"/>
            </a:endParaRPr>
          </a:p>
        </p:txBody>
      </p:sp>
    </p:spTree>
    <p:extLst>
      <p:ext uri="{BB962C8B-B14F-4D97-AF65-F5344CB8AC3E}">
        <p14:creationId xmlns:p14="http://schemas.microsoft.com/office/powerpoint/2010/main" val="3441572873"/>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25"/>
          <p:cNvSpPr/>
          <p:nvPr/>
        </p:nvSpPr>
        <p:spPr>
          <a:xfrm>
            <a:off x="695400" y="436567"/>
            <a:ext cx="8229600" cy="712787"/>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47996" tIns="47996" rIns="47996" bIns="47996"/>
          <a:lstStyle/>
          <a:p>
            <a:pPr>
              <a:spcBef>
                <a:spcPts val="1600"/>
              </a:spcBef>
              <a:defRPr/>
            </a:pPr>
            <a:r>
              <a:rPr lang="en-GB" sz="2000" b="1" dirty="0" smtClean="0">
                <a:solidFill>
                  <a:prstClr val="black"/>
                </a:solidFill>
              </a:rPr>
              <a:t>HARDWARE – ABOUT TRIDIUM NIAGARA PLATFORM</a:t>
            </a:r>
            <a:endParaRPr lang="en-GB" sz="2000" b="1" dirty="0">
              <a:solidFill>
                <a:prstClr val="black"/>
              </a:solidFill>
            </a:endParaRPr>
          </a:p>
        </p:txBody>
      </p:sp>
      <p:sp>
        <p:nvSpPr>
          <p:cNvPr id="21" name="Text Box 2"/>
          <p:cNvSpPr txBox="1">
            <a:spLocks noChangeArrowheads="1"/>
          </p:cNvSpPr>
          <p:nvPr>
            <p:custDataLst>
              <p:tags r:id="rId1"/>
            </p:custDataLst>
          </p:nvPr>
        </p:nvSpPr>
        <p:spPr bwMode="auto">
          <a:xfrm>
            <a:off x="695400" y="166692"/>
            <a:ext cx="4951866" cy="25352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47996" tIns="47996" rIns="47996" bIns="47996"/>
          <a:lstStyle>
            <a:defPPr>
              <a:defRPr lang="es-ES"/>
            </a:defPPr>
            <a:lvl1pPr defTabSz="841375" fontAlgn="base">
              <a:spcBef>
                <a:spcPct val="1600000"/>
              </a:spcBef>
              <a:spcAft>
                <a:spcPct val="0"/>
              </a:spcAft>
              <a:defRPr sz="1400" b="1">
                <a:solidFill>
                  <a:srgbClr val="A6A6A6"/>
                </a:solidFill>
              </a:defRPr>
            </a:lvl1pPr>
            <a:lvl2pPr marL="742950" indent="-285750" defTabSz="841375">
              <a:defRPr>
                <a:latin typeface="Arial" panose="020B0604020202020204" pitchFamily="34" charset="0"/>
              </a:defRPr>
            </a:lvl2pPr>
            <a:lvl3pPr marL="1143000" indent="-228600" defTabSz="841375">
              <a:defRPr>
                <a:latin typeface="Arial" panose="020B0604020202020204" pitchFamily="34" charset="0"/>
              </a:defRPr>
            </a:lvl3pPr>
            <a:lvl4pPr marL="1600200" indent="-228600" defTabSz="841375">
              <a:defRPr>
                <a:latin typeface="Arial" panose="020B0604020202020204" pitchFamily="34" charset="0"/>
              </a:defRPr>
            </a:lvl4pPr>
            <a:lvl5pPr marL="2057400" indent="-228600" defTabSz="841375">
              <a:defRPr>
                <a:latin typeface="Arial" panose="020B0604020202020204" pitchFamily="34" charset="0"/>
              </a:defRPr>
            </a:lvl5pPr>
            <a:lvl6pPr marL="2514600" indent="-228600" defTabSz="841375" eaLnBrk="0" fontAlgn="base" hangingPunct="0">
              <a:spcBef>
                <a:spcPct val="0"/>
              </a:spcBef>
              <a:spcAft>
                <a:spcPct val="0"/>
              </a:spcAft>
              <a:defRPr>
                <a:latin typeface="Arial" panose="020B0604020202020204" pitchFamily="34" charset="0"/>
              </a:defRPr>
            </a:lvl6pPr>
            <a:lvl7pPr marL="2971800" indent="-228600" defTabSz="841375" eaLnBrk="0" fontAlgn="base" hangingPunct="0">
              <a:spcBef>
                <a:spcPct val="0"/>
              </a:spcBef>
              <a:spcAft>
                <a:spcPct val="0"/>
              </a:spcAft>
              <a:defRPr>
                <a:latin typeface="Arial" panose="020B0604020202020204" pitchFamily="34" charset="0"/>
              </a:defRPr>
            </a:lvl7pPr>
            <a:lvl8pPr marL="3429000" indent="-228600" defTabSz="841375" eaLnBrk="0" fontAlgn="base" hangingPunct="0">
              <a:spcBef>
                <a:spcPct val="0"/>
              </a:spcBef>
              <a:spcAft>
                <a:spcPct val="0"/>
              </a:spcAft>
              <a:defRPr>
                <a:latin typeface="Arial" panose="020B0604020202020204" pitchFamily="34" charset="0"/>
              </a:defRPr>
            </a:lvl8pPr>
            <a:lvl9pPr marL="3886200" indent="-228600" defTabSz="841375" eaLnBrk="0" fontAlgn="base" hangingPunct="0">
              <a:spcBef>
                <a:spcPct val="0"/>
              </a:spcBef>
              <a:spcAft>
                <a:spcPct val="0"/>
              </a:spcAft>
              <a:defRPr>
                <a:latin typeface="Arial" panose="020B0604020202020204" pitchFamily="34" charset="0"/>
              </a:defRPr>
            </a:lvl9pPr>
          </a:lstStyle>
          <a:p>
            <a:r>
              <a:rPr lang="en-GB" altLang="es-ES" dirty="0" smtClean="0"/>
              <a:t>TECHNICAL ARCHITECTURE</a:t>
            </a:r>
            <a:endParaRPr lang="en-GB" altLang="es-ES" dirty="0"/>
          </a:p>
        </p:txBody>
      </p:sp>
      <p:sp>
        <p:nvSpPr>
          <p:cNvPr id="6" name="Rectangle 2"/>
          <p:cNvSpPr/>
          <p:nvPr/>
        </p:nvSpPr>
        <p:spPr>
          <a:xfrm>
            <a:off x="695399" y="897966"/>
            <a:ext cx="10869071" cy="803834"/>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txBody>
          <a:bodyPr wrap="square" lIns="47996" tIns="47996" rIns="47996" bIns="47996">
            <a:noAutofit/>
          </a:bodyPr>
          <a:lstStyle/>
          <a:p>
            <a:pPr>
              <a:spcBef>
                <a:spcPts val="1600"/>
              </a:spcBef>
            </a:pPr>
            <a:r>
              <a:rPr lang="en-US" sz="1600" dirty="0" err="1" smtClean="0"/>
              <a:t>Tridium</a:t>
            </a:r>
            <a:r>
              <a:rPr lang="en-US" sz="1600" dirty="0" smtClean="0"/>
              <a:t> has created an all-new hardware platform optimized for Niagara 4: the JACE 8000 controller. This next-generation controller features a global design that functions with legacy systems and has the ability to scale for future needs. The JACE 8000 controller offers significant improvements over previous generations.</a:t>
            </a:r>
            <a:endParaRPr lang="en-US" sz="1600" dirty="0">
              <a:solidFill>
                <a:srgbClr val="000000"/>
              </a:solidFill>
            </a:endParaRPr>
          </a:p>
        </p:txBody>
      </p:sp>
      <p:pic>
        <p:nvPicPr>
          <p:cNvPr id="1026" name="Picture 2" descr="https://www.tridium.com/~/media/tridium/niagara%204/articles/jace%208000.ashx?h=900%22&amp;w=900&amp;hash=F082A6F22C2ED670907FE78E65F1D77F47049A47&amp;hash=F082A6F22C2ED670907FE78E65F1D77F47049A47&amp;la=e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577" t="3435" r="4970" b="3887"/>
          <a:stretch/>
        </p:blipFill>
        <p:spPr bwMode="auto">
          <a:xfrm>
            <a:off x="7524751" y="3646533"/>
            <a:ext cx="4381500" cy="2952750"/>
          </a:xfrm>
          <a:prstGeom prst="rect">
            <a:avLst/>
          </a:prstGeom>
          <a:noFill/>
          <a:ln w="9525">
            <a:noFill/>
            <a:prstDash val="dash"/>
          </a:ln>
          <a:extLst>
            <a:ext uri="{909E8E84-426E-40DD-AFC4-6F175D3DCCD1}">
              <a14:hiddenFill xmlns:a14="http://schemas.microsoft.com/office/drawing/2010/main">
                <a:solidFill>
                  <a:srgbClr val="FFFFFF"/>
                </a:solidFill>
              </a14:hiddenFill>
            </a:ext>
          </a:extLst>
        </p:spPr>
      </p:pic>
      <p:sp>
        <p:nvSpPr>
          <p:cNvPr id="2" name="Rectángulo redondeado 1"/>
          <p:cNvSpPr/>
          <p:nvPr/>
        </p:nvSpPr>
        <p:spPr>
          <a:xfrm>
            <a:off x="1179269" y="2447917"/>
            <a:ext cx="2828925" cy="722876"/>
          </a:xfrm>
          <a:prstGeom prst="roundRect">
            <a:avLst/>
          </a:prstGeom>
          <a:solidFill>
            <a:srgbClr val="D0DAEA"/>
          </a:solidFill>
          <a:ln>
            <a:solidFill>
              <a:srgbClr val="D0D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Efficient Global Design</a:t>
            </a:r>
            <a:endParaRPr lang="en-US" dirty="0">
              <a:solidFill>
                <a:sysClr val="windowText" lastClr="000000"/>
              </a:solidFill>
            </a:endParaRPr>
          </a:p>
        </p:txBody>
      </p:sp>
      <p:sp>
        <p:nvSpPr>
          <p:cNvPr id="38" name="Rectángulo redondeado 37"/>
          <p:cNvSpPr/>
          <p:nvPr/>
        </p:nvSpPr>
        <p:spPr>
          <a:xfrm>
            <a:off x="4600576" y="2447917"/>
            <a:ext cx="2828925" cy="722876"/>
          </a:xfrm>
          <a:prstGeom prst="roundRect">
            <a:avLst/>
          </a:prstGeom>
          <a:solidFill>
            <a:srgbClr val="87A2B7"/>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Wireless Capability</a:t>
            </a:r>
            <a:endParaRPr lang="en-US" dirty="0">
              <a:solidFill>
                <a:sysClr val="windowText" lastClr="000000"/>
              </a:solidFill>
            </a:endParaRPr>
          </a:p>
        </p:txBody>
      </p:sp>
      <p:sp>
        <p:nvSpPr>
          <p:cNvPr id="39" name="Rectángulo redondeado 38"/>
          <p:cNvSpPr/>
          <p:nvPr/>
        </p:nvSpPr>
        <p:spPr>
          <a:xfrm>
            <a:off x="8021882" y="2447917"/>
            <a:ext cx="2828925" cy="722876"/>
          </a:xfrm>
          <a:prstGeom prst="roundRect">
            <a:avLst/>
          </a:prstGeom>
          <a:solidFill>
            <a:srgbClr val="87A2B7"/>
          </a:solidFill>
          <a:ln>
            <a:solidFill>
              <a:srgbClr val="87A2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Optimized for Niagara 4</a:t>
            </a:r>
            <a:endParaRPr lang="en-US" dirty="0">
              <a:solidFill>
                <a:sysClr val="windowText" lastClr="000000"/>
              </a:solidFill>
            </a:endParaRPr>
          </a:p>
        </p:txBody>
      </p:sp>
      <p:sp>
        <p:nvSpPr>
          <p:cNvPr id="40" name="Marcador de texto 4">
            <a:extLst>
              <a:ext uri="{FF2B5EF4-FFF2-40B4-BE49-F238E27FC236}">
                <a16:creationId xmlns="" xmlns:a16="http://schemas.microsoft.com/office/drawing/2014/main" id="{4ED7EA5A-0F29-C044-986B-78AE88DEB4F1}"/>
              </a:ext>
            </a:extLst>
          </p:cNvPr>
          <p:cNvSpPr>
            <a:spLocks noGrp="1"/>
          </p:cNvSpPr>
          <p:nvPr>
            <p:ph type="body" sz="quarter" idx="4294967295"/>
          </p:nvPr>
        </p:nvSpPr>
        <p:spPr>
          <a:xfrm>
            <a:off x="740853" y="1900204"/>
            <a:ext cx="10778162" cy="349309"/>
          </a:xfrm>
          <a:prstGeom prst="rect">
            <a:avLst/>
          </a:prstGeom>
        </p:spPr>
        <p:txBody>
          <a:bodyPr>
            <a:noAutofit/>
          </a:bodyPr>
          <a:lstStyle/>
          <a:p>
            <a:pPr marL="0" indent="0">
              <a:lnSpc>
                <a:spcPct val="110000"/>
              </a:lnSpc>
              <a:spcBef>
                <a:spcPts val="0"/>
              </a:spcBef>
              <a:buNone/>
            </a:pPr>
            <a:r>
              <a:rPr lang="en-GB" sz="1400" b="1" dirty="0" smtClean="0"/>
              <a:t>Main benefits</a:t>
            </a:r>
            <a:endParaRPr lang="en-GB" sz="1400" b="1" dirty="0"/>
          </a:p>
        </p:txBody>
      </p:sp>
      <p:sp>
        <p:nvSpPr>
          <p:cNvPr id="41" name="Rectángulo 40"/>
          <p:cNvSpPr/>
          <p:nvPr/>
        </p:nvSpPr>
        <p:spPr>
          <a:xfrm>
            <a:off x="695399" y="3897387"/>
            <a:ext cx="6734102" cy="2800767"/>
          </a:xfrm>
          <a:prstGeom prst="rect">
            <a:avLst/>
          </a:prstGeom>
          <a:ln>
            <a:noFill/>
            <a:prstDash val="dash"/>
          </a:ln>
        </p:spPr>
        <p:txBody>
          <a:bodyPr wrap="square">
            <a:spAutoFit/>
          </a:bodyPr>
          <a:lstStyle/>
          <a:p>
            <a:pPr marL="268288" indent="-268288">
              <a:buFont typeface="Arial" panose="020B0604020202020204" pitchFamily="34" charset="0"/>
              <a:buChar char="•"/>
            </a:pPr>
            <a:r>
              <a:rPr lang="en-US" sz="1600" dirty="0">
                <a:latin typeface="Calibri" panose="020F0502020204030204" pitchFamily="34" charset="0"/>
                <a:cs typeface="Gotham Narrow Light"/>
              </a:rPr>
              <a:t>Designed for the control of intelligent building elements, such as air conditioning, ventilation, accesses, etc.</a:t>
            </a:r>
          </a:p>
          <a:p>
            <a:pPr marL="268288" indent="-268288">
              <a:buFont typeface="Arial" panose="020B0604020202020204" pitchFamily="34" charset="0"/>
              <a:buChar char="•"/>
            </a:pPr>
            <a:r>
              <a:rPr lang="en-US" sz="1600" dirty="0" smtClean="0">
                <a:latin typeface="Calibri" panose="020F0502020204030204" pitchFamily="34" charset="0"/>
                <a:cs typeface="Gotham Narrow Light"/>
              </a:rPr>
              <a:t>Global capacity licensing and upgrade capability</a:t>
            </a:r>
          </a:p>
          <a:p>
            <a:pPr marL="268288" indent="-268288">
              <a:buFont typeface="Arial" panose="020B0604020202020204" pitchFamily="34" charset="0"/>
              <a:buChar char="•"/>
            </a:pPr>
            <a:r>
              <a:rPr lang="en-US" sz="1600" dirty="0" smtClean="0">
                <a:latin typeface="Calibri" panose="020F0502020204030204" pitchFamily="34" charset="0"/>
                <a:cs typeface="Gotham Narrow Light"/>
              </a:rPr>
              <a:t>Modular hardware design for fast and easy installation</a:t>
            </a:r>
          </a:p>
          <a:p>
            <a:pPr marL="268288" indent="-268288">
              <a:buFont typeface="Arial" panose="020B0604020202020204" pitchFamily="34" charset="0"/>
              <a:buChar char="•"/>
            </a:pPr>
            <a:r>
              <a:rPr lang="en-US" sz="1600" dirty="0" smtClean="0">
                <a:latin typeface="Calibri" panose="020F0502020204030204" pitchFamily="34" charset="0"/>
                <a:cs typeface="Gotham Narrow Light"/>
              </a:rPr>
              <a:t>Expandable with up to four option modules</a:t>
            </a:r>
          </a:p>
          <a:p>
            <a:pPr marL="268288" indent="-268288">
              <a:buFont typeface="Arial" panose="020B0604020202020204" pitchFamily="34" charset="0"/>
              <a:buChar char="•"/>
            </a:pPr>
            <a:r>
              <a:rPr lang="en-US" sz="1600" dirty="0" smtClean="0">
                <a:latin typeface="Calibri" panose="020F0502020204030204" pitchFamily="34" charset="0"/>
                <a:cs typeface="Gotham Narrow Light"/>
              </a:rPr>
              <a:t>24VAC/DC – Standard global power supply</a:t>
            </a:r>
          </a:p>
          <a:p>
            <a:pPr marL="268288" indent="-268288">
              <a:buFont typeface="Arial" panose="020B0604020202020204" pitchFamily="34" charset="0"/>
              <a:buChar char="•"/>
            </a:pPr>
            <a:r>
              <a:rPr lang="en-US" sz="1600" dirty="0" smtClean="0">
                <a:latin typeface="Calibri" panose="020F0502020204030204" pitchFamily="34" charset="0"/>
                <a:cs typeface="Gotham Narrow Light"/>
              </a:rPr>
              <a:t>Intuitive user interface</a:t>
            </a:r>
          </a:p>
          <a:p>
            <a:pPr marL="268288" indent="-268288">
              <a:buFont typeface="Arial" panose="020B0604020202020204" pitchFamily="34" charset="0"/>
              <a:buChar char="•"/>
            </a:pPr>
            <a:r>
              <a:rPr lang="en-US" sz="1600" dirty="0" smtClean="0">
                <a:latin typeface="Calibri" panose="020F0502020204030204" pitchFamily="34" charset="0"/>
                <a:cs typeface="Gotham Narrow Light"/>
              </a:rPr>
              <a:t>Rich choice of different colors, materials and finishes for differentiated OEM Brand identification</a:t>
            </a:r>
          </a:p>
          <a:p>
            <a:pPr marL="268288" indent="-268288">
              <a:buFont typeface="Arial" panose="020B0604020202020204" pitchFamily="34" charset="0"/>
              <a:buChar char="•"/>
            </a:pPr>
            <a:r>
              <a:rPr lang="en-US" sz="1600" dirty="0" smtClean="0">
                <a:latin typeface="Calibri" panose="020F0502020204030204" pitchFamily="34" charset="0"/>
                <a:cs typeface="Gotham Narrow Light"/>
              </a:rPr>
              <a:t>Connectivity profiles</a:t>
            </a:r>
            <a:endParaRPr lang="en-US" sz="1600" dirty="0" smtClean="0">
              <a:latin typeface="Calibri" panose="020F0502020204030204" pitchFamily="34" charset="0"/>
              <a:cs typeface="Gotham Narrow Light"/>
            </a:endParaRPr>
          </a:p>
          <a:p>
            <a:pPr marL="268288" indent="-268288">
              <a:buFont typeface="Arial" panose="020B0604020202020204" pitchFamily="34" charset="0"/>
              <a:buChar char="•"/>
            </a:pPr>
            <a:endParaRPr lang="en-US" sz="1600" dirty="0">
              <a:latin typeface="Calibri" panose="020F0502020204030204" pitchFamily="34" charset="0"/>
              <a:cs typeface="Gotham Narrow Light"/>
            </a:endParaRPr>
          </a:p>
        </p:txBody>
      </p:sp>
      <p:sp>
        <p:nvSpPr>
          <p:cNvPr id="42" name="Marcador de texto 4">
            <a:extLst>
              <a:ext uri="{FF2B5EF4-FFF2-40B4-BE49-F238E27FC236}">
                <a16:creationId xmlns="" xmlns:a16="http://schemas.microsoft.com/office/drawing/2014/main" id="{4ED7EA5A-0F29-C044-986B-78AE88DEB4F1}"/>
              </a:ext>
            </a:extLst>
          </p:cNvPr>
          <p:cNvSpPr>
            <a:spLocks noGrp="1"/>
          </p:cNvSpPr>
          <p:nvPr>
            <p:ph type="body" sz="quarter" idx="4294967295"/>
          </p:nvPr>
        </p:nvSpPr>
        <p:spPr>
          <a:xfrm>
            <a:off x="695399" y="3548078"/>
            <a:ext cx="6734102" cy="349309"/>
          </a:xfrm>
          <a:prstGeom prst="rect">
            <a:avLst/>
          </a:prstGeom>
        </p:spPr>
        <p:txBody>
          <a:bodyPr>
            <a:noAutofit/>
          </a:bodyPr>
          <a:lstStyle/>
          <a:p>
            <a:pPr marL="0" indent="0">
              <a:lnSpc>
                <a:spcPct val="110000"/>
              </a:lnSpc>
              <a:spcBef>
                <a:spcPts val="0"/>
              </a:spcBef>
              <a:buNone/>
            </a:pPr>
            <a:r>
              <a:rPr lang="en-GB" sz="1400" b="1" dirty="0" err="1" smtClean="0"/>
              <a:t>Tridium</a:t>
            </a:r>
            <a:r>
              <a:rPr lang="en-GB" sz="1400" b="1" dirty="0" smtClean="0"/>
              <a:t> platform key features</a:t>
            </a:r>
            <a:endParaRPr lang="en-GB" sz="1400" b="1" dirty="0"/>
          </a:p>
        </p:txBody>
      </p:sp>
    </p:spTree>
    <p:extLst>
      <p:ext uri="{BB962C8B-B14F-4D97-AF65-F5344CB8AC3E}">
        <p14:creationId xmlns:p14="http://schemas.microsoft.com/office/powerpoint/2010/main" val="1613232611"/>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25"/>
          <p:cNvSpPr/>
          <p:nvPr/>
        </p:nvSpPr>
        <p:spPr>
          <a:xfrm>
            <a:off x="695400" y="436567"/>
            <a:ext cx="8229600" cy="712787"/>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47996" tIns="47996" rIns="47996" bIns="47996"/>
          <a:lstStyle/>
          <a:p>
            <a:pPr>
              <a:spcBef>
                <a:spcPts val="1600"/>
              </a:spcBef>
              <a:defRPr/>
            </a:pPr>
            <a:r>
              <a:rPr lang="en-GB" sz="2000" b="1" dirty="0" smtClean="0">
                <a:solidFill>
                  <a:prstClr val="black"/>
                </a:solidFill>
              </a:rPr>
              <a:t>HARDWARE – ENVIRONMENT SENSOR </a:t>
            </a:r>
            <a:endParaRPr lang="en-GB" sz="2000" b="1" dirty="0">
              <a:solidFill>
                <a:prstClr val="black"/>
              </a:solidFill>
            </a:endParaRPr>
          </a:p>
        </p:txBody>
      </p:sp>
      <p:sp>
        <p:nvSpPr>
          <p:cNvPr id="21" name="Text Box 2"/>
          <p:cNvSpPr txBox="1">
            <a:spLocks noChangeArrowheads="1"/>
          </p:cNvSpPr>
          <p:nvPr>
            <p:custDataLst>
              <p:tags r:id="rId1"/>
            </p:custDataLst>
          </p:nvPr>
        </p:nvSpPr>
        <p:spPr bwMode="auto">
          <a:xfrm>
            <a:off x="695400" y="166692"/>
            <a:ext cx="4951866" cy="25352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47996" tIns="47996" rIns="47996" bIns="47996"/>
          <a:lstStyle>
            <a:defPPr>
              <a:defRPr lang="es-ES"/>
            </a:defPPr>
            <a:lvl1pPr defTabSz="841375" fontAlgn="base">
              <a:spcBef>
                <a:spcPct val="1600000"/>
              </a:spcBef>
              <a:spcAft>
                <a:spcPct val="0"/>
              </a:spcAft>
              <a:defRPr sz="1400" b="1">
                <a:solidFill>
                  <a:srgbClr val="A6A6A6"/>
                </a:solidFill>
              </a:defRPr>
            </a:lvl1pPr>
            <a:lvl2pPr marL="742950" indent="-285750" defTabSz="841375">
              <a:defRPr>
                <a:latin typeface="Arial" panose="020B0604020202020204" pitchFamily="34" charset="0"/>
              </a:defRPr>
            </a:lvl2pPr>
            <a:lvl3pPr marL="1143000" indent="-228600" defTabSz="841375">
              <a:defRPr>
                <a:latin typeface="Arial" panose="020B0604020202020204" pitchFamily="34" charset="0"/>
              </a:defRPr>
            </a:lvl3pPr>
            <a:lvl4pPr marL="1600200" indent="-228600" defTabSz="841375">
              <a:defRPr>
                <a:latin typeface="Arial" panose="020B0604020202020204" pitchFamily="34" charset="0"/>
              </a:defRPr>
            </a:lvl4pPr>
            <a:lvl5pPr marL="2057400" indent="-228600" defTabSz="841375">
              <a:defRPr>
                <a:latin typeface="Arial" panose="020B0604020202020204" pitchFamily="34" charset="0"/>
              </a:defRPr>
            </a:lvl5pPr>
            <a:lvl6pPr marL="2514600" indent="-228600" defTabSz="841375" eaLnBrk="0" fontAlgn="base" hangingPunct="0">
              <a:spcBef>
                <a:spcPct val="0"/>
              </a:spcBef>
              <a:spcAft>
                <a:spcPct val="0"/>
              </a:spcAft>
              <a:defRPr>
                <a:latin typeface="Arial" panose="020B0604020202020204" pitchFamily="34" charset="0"/>
              </a:defRPr>
            </a:lvl6pPr>
            <a:lvl7pPr marL="2971800" indent="-228600" defTabSz="841375" eaLnBrk="0" fontAlgn="base" hangingPunct="0">
              <a:spcBef>
                <a:spcPct val="0"/>
              </a:spcBef>
              <a:spcAft>
                <a:spcPct val="0"/>
              </a:spcAft>
              <a:defRPr>
                <a:latin typeface="Arial" panose="020B0604020202020204" pitchFamily="34" charset="0"/>
              </a:defRPr>
            </a:lvl7pPr>
            <a:lvl8pPr marL="3429000" indent="-228600" defTabSz="841375" eaLnBrk="0" fontAlgn="base" hangingPunct="0">
              <a:spcBef>
                <a:spcPct val="0"/>
              </a:spcBef>
              <a:spcAft>
                <a:spcPct val="0"/>
              </a:spcAft>
              <a:defRPr>
                <a:latin typeface="Arial" panose="020B0604020202020204" pitchFamily="34" charset="0"/>
              </a:defRPr>
            </a:lvl8pPr>
            <a:lvl9pPr marL="3886200" indent="-228600" defTabSz="841375" eaLnBrk="0" fontAlgn="base" hangingPunct="0">
              <a:spcBef>
                <a:spcPct val="0"/>
              </a:spcBef>
              <a:spcAft>
                <a:spcPct val="0"/>
              </a:spcAft>
              <a:defRPr>
                <a:latin typeface="Arial" panose="020B0604020202020204" pitchFamily="34" charset="0"/>
              </a:defRPr>
            </a:lvl9pPr>
          </a:lstStyle>
          <a:p>
            <a:r>
              <a:rPr lang="en-GB" altLang="es-ES" dirty="0" smtClean="0"/>
              <a:t>TECHNICAL ARCHITECTURE</a:t>
            </a:r>
            <a:endParaRPr lang="en-GB" altLang="es-ES" dirty="0"/>
          </a:p>
        </p:txBody>
      </p:sp>
      <p:sp>
        <p:nvSpPr>
          <p:cNvPr id="6" name="Rectangle 2"/>
          <p:cNvSpPr/>
          <p:nvPr/>
        </p:nvSpPr>
        <p:spPr>
          <a:xfrm>
            <a:off x="695399" y="897966"/>
            <a:ext cx="10869071" cy="803834"/>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txBody>
          <a:bodyPr wrap="square" lIns="47996" tIns="47996" rIns="47996" bIns="47996">
            <a:noAutofit/>
          </a:bodyPr>
          <a:lstStyle/>
          <a:p>
            <a:pPr>
              <a:spcBef>
                <a:spcPts val="1600"/>
              </a:spcBef>
            </a:pPr>
            <a:r>
              <a:rPr lang="en-US" sz="1600" dirty="0"/>
              <a:t>Dell Edge Gateways are intelligent devices designed to aggregate, secure, analyze and relay data from diverse sensors and equipment at the edge of the network. These gateways bridge both legacy systems and modern sensors to the internet, helping you to get business insights from the real-time, pervasive data in your machines and equipment.</a:t>
            </a:r>
            <a:endParaRPr lang="en-US" sz="1600" dirty="0">
              <a:solidFill>
                <a:srgbClr val="000000"/>
              </a:solidFill>
            </a:endParaRPr>
          </a:p>
        </p:txBody>
      </p:sp>
      <p:sp>
        <p:nvSpPr>
          <p:cNvPr id="33" name="Rectángulo 32"/>
          <p:cNvSpPr/>
          <p:nvPr/>
        </p:nvSpPr>
        <p:spPr>
          <a:xfrm>
            <a:off x="695399" y="3897387"/>
            <a:ext cx="6734102" cy="2062103"/>
          </a:xfrm>
          <a:prstGeom prst="rect">
            <a:avLst/>
          </a:prstGeom>
          <a:ln>
            <a:noFill/>
            <a:prstDash val="dash"/>
          </a:ln>
        </p:spPr>
        <p:txBody>
          <a:bodyPr wrap="square">
            <a:spAutoFit/>
          </a:bodyPr>
          <a:lstStyle/>
          <a:p>
            <a:pPr marL="268288" indent="-268288">
              <a:buFont typeface="Arial" panose="020B0604020202020204" pitchFamily="34" charset="0"/>
              <a:buChar char="•"/>
            </a:pPr>
            <a:r>
              <a:rPr lang="en-US" sz="1600" dirty="0">
                <a:latin typeface="Calibri" panose="020F0502020204030204" pitchFamily="34" charset="0"/>
                <a:cs typeface="Gotham Narrow Light"/>
              </a:rPr>
              <a:t>Robust encapsulation for industrial environments with high heat </a:t>
            </a:r>
            <a:r>
              <a:rPr lang="en-US" sz="1600" dirty="0" smtClean="0">
                <a:latin typeface="Calibri" panose="020F0502020204030204" pitchFamily="34" charset="0"/>
                <a:cs typeface="Gotham Narrow Light"/>
              </a:rPr>
              <a:t>dissipation</a:t>
            </a:r>
          </a:p>
          <a:p>
            <a:pPr marL="268288" indent="-268288">
              <a:buFont typeface="Arial" panose="020B0604020202020204" pitchFamily="34" charset="0"/>
              <a:buChar char="•"/>
            </a:pPr>
            <a:r>
              <a:rPr lang="en-US" sz="1600" dirty="0"/>
              <a:t>Multifunction GPIO port (8-channel) for expansion and programmable Serial (2 x RS232 or 422 or 485</a:t>
            </a:r>
            <a:r>
              <a:rPr lang="en-US" sz="1600" dirty="0" smtClean="0"/>
              <a:t>)</a:t>
            </a:r>
          </a:p>
          <a:p>
            <a:pPr marL="268288" indent="-268288">
              <a:buFont typeface="Arial" panose="020B0604020202020204" pitchFamily="34" charset="0"/>
              <a:buChar char="•"/>
            </a:pPr>
            <a:r>
              <a:rPr lang="es-ES" sz="1600" dirty="0" err="1"/>
              <a:t>Connect</a:t>
            </a:r>
            <a:r>
              <a:rPr lang="es-ES" sz="1600" dirty="0"/>
              <a:t> </a:t>
            </a:r>
            <a:r>
              <a:rPr lang="es-ES" sz="1600" dirty="0" err="1"/>
              <a:t>via</a:t>
            </a:r>
            <a:r>
              <a:rPr lang="es-ES" sz="1600" dirty="0"/>
              <a:t> Ethernet (10/100), WWAN/</a:t>
            </a:r>
            <a:r>
              <a:rPr lang="es-ES" sz="1600" dirty="0" err="1"/>
              <a:t>Cellular</a:t>
            </a:r>
            <a:r>
              <a:rPr lang="es-ES" sz="1600" dirty="0"/>
              <a:t>, WLAN/Bluetooth </a:t>
            </a:r>
            <a:r>
              <a:rPr lang="es-ES" sz="1600" dirty="0" smtClean="0"/>
              <a:t>LE/</a:t>
            </a:r>
            <a:r>
              <a:rPr lang="es-ES" sz="1600" dirty="0" err="1" smtClean="0"/>
              <a:t>Wi</a:t>
            </a:r>
            <a:r>
              <a:rPr lang="es-ES" sz="1600" dirty="0" smtClean="0"/>
              <a:t>-Fi</a:t>
            </a:r>
          </a:p>
          <a:p>
            <a:pPr marL="268288" indent="-268288">
              <a:buFont typeface="Arial" panose="020B0604020202020204" pitchFamily="34" charset="0"/>
              <a:buChar char="•"/>
            </a:pPr>
            <a:r>
              <a:rPr lang="es-ES" sz="1600" dirty="0"/>
              <a:t>Intel® </a:t>
            </a:r>
            <a:r>
              <a:rPr lang="es-ES" sz="1600" dirty="0" err="1"/>
              <a:t>Atom</a:t>
            </a:r>
            <a:r>
              <a:rPr lang="es-ES" sz="1600" dirty="0"/>
              <a:t>™ E3805, 2GB RAM, and 8GB </a:t>
            </a:r>
            <a:r>
              <a:rPr lang="es-ES" sz="1600" dirty="0" err="1"/>
              <a:t>eMMC</a:t>
            </a:r>
            <a:r>
              <a:rPr lang="es-ES" sz="1600" dirty="0"/>
              <a:t> (32GB w/WWAN</a:t>
            </a:r>
            <a:r>
              <a:rPr lang="es-ES" sz="1600" dirty="0" smtClean="0"/>
              <a:t>)</a:t>
            </a:r>
          </a:p>
          <a:p>
            <a:pPr marL="268288" indent="-268288">
              <a:buFont typeface="Arial" panose="020B0604020202020204" pitchFamily="34" charset="0"/>
              <a:buChar char="•"/>
            </a:pPr>
            <a:r>
              <a:rPr lang="en-US" sz="1600" dirty="0">
                <a:latin typeface="Calibri" panose="020F0502020204030204" pitchFamily="34" charset="0"/>
                <a:cs typeface="Gotham Narrow Light"/>
              </a:rPr>
              <a:t>Operating range of -30°C to 70°C, flexible mounting options, and the ability to withstand high/low temperatures and high shock and </a:t>
            </a:r>
            <a:r>
              <a:rPr lang="en-US" sz="1600" dirty="0" smtClean="0">
                <a:latin typeface="Calibri" panose="020F0502020204030204" pitchFamily="34" charset="0"/>
                <a:cs typeface="Gotham Narrow Light"/>
              </a:rPr>
              <a:t>vibration</a:t>
            </a:r>
          </a:p>
          <a:p>
            <a:pPr marL="268288" indent="-268288">
              <a:buFont typeface="Arial" panose="020B0604020202020204" pitchFamily="34" charset="0"/>
              <a:buChar char="•"/>
            </a:pPr>
            <a:r>
              <a:rPr lang="en-US" sz="1600" dirty="0"/>
              <a:t>Integrated GPS, accelerometer and atmospheric pressure sensors </a:t>
            </a:r>
            <a:endParaRPr lang="en-US" sz="1600" dirty="0" smtClean="0">
              <a:latin typeface="Calibri" panose="020F0502020204030204" pitchFamily="34" charset="0"/>
              <a:cs typeface="Gotham Narrow Light"/>
            </a:endParaRPr>
          </a:p>
        </p:txBody>
      </p:sp>
      <p:sp>
        <p:nvSpPr>
          <p:cNvPr id="34" name="Marcador de texto 4">
            <a:extLst>
              <a:ext uri="{FF2B5EF4-FFF2-40B4-BE49-F238E27FC236}">
                <a16:creationId xmlns="" xmlns:a16="http://schemas.microsoft.com/office/drawing/2014/main" id="{4ED7EA5A-0F29-C044-986B-78AE88DEB4F1}"/>
              </a:ext>
            </a:extLst>
          </p:cNvPr>
          <p:cNvSpPr>
            <a:spLocks noGrp="1"/>
          </p:cNvSpPr>
          <p:nvPr>
            <p:ph type="body" sz="quarter" idx="4294967295"/>
          </p:nvPr>
        </p:nvSpPr>
        <p:spPr>
          <a:xfrm>
            <a:off x="695399" y="3548078"/>
            <a:ext cx="6734102" cy="349309"/>
          </a:xfrm>
          <a:prstGeom prst="rect">
            <a:avLst/>
          </a:prstGeom>
        </p:spPr>
        <p:txBody>
          <a:bodyPr>
            <a:noAutofit/>
          </a:bodyPr>
          <a:lstStyle/>
          <a:p>
            <a:pPr marL="0" indent="0">
              <a:lnSpc>
                <a:spcPct val="110000"/>
              </a:lnSpc>
              <a:spcBef>
                <a:spcPts val="0"/>
              </a:spcBef>
              <a:buNone/>
            </a:pPr>
            <a:r>
              <a:rPr lang="en-GB" sz="1400" b="1" dirty="0" smtClean="0"/>
              <a:t>DELL Edge </a:t>
            </a:r>
            <a:r>
              <a:rPr lang="en-GB" sz="1400" b="1" dirty="0" smtClean="0"/>
              <a:t>3000 series </a:t>
            </a:r>
            <a:r>
              <a:rPr lang="en-GB" sz="1400" b="1" dirty="0" smtClean="0"/>
              <a:t>key features</a:t>
            </a:r>
            <a:endParaRPr lang="en-GB" sz="1400" b="1" dirty="0"/>
          </a:p>
        </p:txBody>
      </p:sp>
      <p:sp>
        <p:nvSpPr>
          <p:cNvPr id="2" name="Rectángulo redondeado 1"/>
          <p:cNvSpPr/>
          <p:nvPr/>
        </p:nvSpPr>
        <p:spPr>
          <a:xfrm>
            <a:off x="1179269" y="2447917"/>
            <a:ext cx="2828925" cy="722876"/>
          </a:xfrm>
          <a:prstGeom prst="roundRect">
            <a:avLst/>
          </a:prstGeom>
          <a:solidFill>
            <a:srgbClr val="D0DAEA"/>
          </a:solidFill>
          <a:ln>
            <a:solidFill>
              <a:srgbClr val="D0D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Small, mighty and tailored for your work</a:t>
            </a:r>
          </a:p>
        </p:txBody>
      </p:sp>
      <p:sp>
        <p:nvSpPr>
          <p:cNvPr id="38" name="Rectángulo redondeado 37"/>
          <p:cNvSpPr/>
          <p:nvPr/>
        </p:nvSpPr>
        <p:spPr>
          <a:xfrm>
            <a:off x="4600576" y="2447917"/>
            <a:ext cx="2828925" cy="722876"/>
          </a:xfrm>
          <a:prstGeom prst="roundRect">
            <a:avLst/>
          </a:prstGeom>
          <a:solidFill>
            <a:schemeClr val="tx2">
              <a:lumMod val="40000"/>
              <a:lumOff val="60000"/>
            </a:schemeClr>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High connectivity </a:t>
            </a:r>
            <a:r>
              <a:rPr lang="en-US" dirty="0" smtClean="0">
                <a:solidFill>
                  <a:sysClr val="windowText" lastClr="000000"/>
                </a:solidFill>
              </a:rPr>
              <a:t>capacity</a:t>
            </a:r>
          </a:p>
          <a:p>
            <a:pPr algn="ctr"/>
            <a:r>
              <a:rPr lang="en-US" dirty="0" smtClean="0">
                <a:solidFill>
                  <a:sysClr val="windowText" lastClr="000000"/>
                </a:solidFill>
              </a:rPr>
              <a:t>(Mobile, WiFi, </a:t>
            </a:r>
            <a:r>
              <a:rPr lang="en-US" dirty="0" err="1" smtClean="0">
                <a:solidFill>
                  <a:sysClr val="windowText" lastClr="000000"/>
                </a:solidFill>
              </a:rPr>
              <a:t>Zigbee</a:t>
            </a:r>
            <a:r>
              <a:rPr lang="en-US" dirty="0" smtClean="0">
                <a:solidFill>
                  <a:sysClr val="windowText" lastClr="000000"/>
                </a:solidFill>
              </a:rPr>
              <a:t>, etc..)</a:t>
            </a:r>
            <a:endParaRPr lang="en-US" dirty="0">
              <a:solidFill>
                <a:sysClr val="windowText" lastClr="000000"/>
              </a:solidFill>
            </a:endParaRPr>
          </a:p>
        </p:txBody>
      </p:sp>
      <p:sp>
        <p:nvSpPr>
          <p:cNvPr id="39" name="Rectángulo redondeado 38"/>
          <p:cNvSpPr/>
          <p:nvPr/>
        </p:nvSpPr>
        <p:spPr>
          <a:xfrm>
            <a:off x="8021882" y="2447917"/>
            <a:ext cx="2828925" cy="722876"/>
          </a:xfrm>
          <a:prstGeom prst="roundRect">
            <a:avLst/>
          </a:prstGeom>
          <a:solidFill>
            <a:srgbClr val="87A2B7"/>
          </a:solidFill>
          <a:ln>
            <a:solidFill>
              <a:srgbClr val="87A2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High mobility and adaptability</a:t>
            </a:r>
          </a:p>
        </p:txBody>
      </p:sp>
      <p:sp>
        <p:nvSpPr>
          <p:cNvPr id="40" name="Marcador de texto 4">
            <a:extLst>
              <a:ext uri="{FF2B5EF4-FFF2-40B4-BE49-F238E27FC236}">
                <a16:creationId xmlns="" xmlns:a16="http://schemas.microsoft.com/office/drawing/2014/main" id="{4ED7EA5A-0F29-C044-986B-78AE88DEB4F1}"/>
              </a:ext>
            </a:extLst>
          </p:cNvPr>
          <p:cNvSpPr>
            <a:spLocks noGrp="1"/>
          </p:cNvSpPr>
          <p:nvPr>
            <p:ph type="body" sz="quarter" idx="4294967295"/>
          </p:nvPr>
        </p:nvSpPr>
        <p:spPr>
          <a:xfrm>
            <a:off x="740853" y="1900204"/>
            <a:ext cx="10778162" cy="349309"/>
          </a:xfrm>
          <a:prstGeom prst="rect">
            <a:avLst/>
          </a:prstGeom>
        </p:spPr>
        <p:txBody>
          <a:bodyPr>
            <a:noAutofit/>
          </a:bodyPr>
          <a:lstStyle/>
          <a:p>
            <a:pPr marL="0" indent="0">
              <a:lnSpc>
                <a:spcPct val="110000"/>
              </a:lnSpc>
              <a:spcBef>
                <a:spcPts val="0"/>
              </a:spcBef>
              <a:buNone/>
            </a:pPr>
            <a:r>
              <a:rPr lang="en-GB" sz="1400" b="1" dirty="0" smtClean="0"/>
              <a:t>Main benefits</a:t>
            </a:r>
            <a:endParaRPr lang="en-GB" sz="1400" b="1" dirty="0"/>
          </a:p>
        </p:txBody>
      </p:sp>
      <p:pic>
        <p:nvPicPr>
          <p:cNvPr id="2050" name="Picture 2" descr="Resultado de imagen de dell 3001 edge gateway what is it"/>
          <p:cNvPicPr>
            <a:picLocks noChangeAspect="1" noChangeArrowheads="1"/>
          </p:cNvPicPr>
          <p:nvPr/>
        </p:nvPicPr>
        <p:blipFill rotWithShape="1">
          <a:blip r:embed="rId4">
            <a:extLst>
              <a:ext uri="{28A0092B-C50C-407E-A947-70E740481C1C}">
                <a14:useLocalDpi xmlns:a14="http://schemas.microsoft.com/office/drawing/2010/main" val="0"/>
              </a:ext>
            </a:extLst>
          </a:blip>
          <a:srcRect l="26958" t="26374" r="25917" b="24876"/>
          <a:stretch/>
        </p:blipFill>
        <p:spPr bwMode="auto">
          <a:xfrm>
            <a:off x="8278344" y="3652828"/>
            <a:ext cx="2943815" cy="3045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778961"/>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25"/>
          <p:cNvSpPr/>
          <p:nvPr/>
        </p:nvSpPr>
        <p:spPr>
          <a:xfrm>
            <a:off x="695400" y="436567"/>
            <a:ext cx="8229600" cy="712787"/>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47996" tIns="47996" rIns="47996" bIns="47996"/>
          <a:lstStyle/>
          <a:p>
            <a:pPr>
              <a:spcBef>
                <a:spcPts val="1600"/>
              </a:spcBef>
              <a:defRPr/>
            </a:pPr>
            <a:r>
              <a:rPr lang="en-GB" sz="2000" b="1" dirty="0" smtClean="0">
                <a:solidFill>
                  <a:prstClr val="black"/>
                </a:solidFill>
              </a:rPr>
              <a:t>HARDWARE – EQUIPMENT LAYOUT</a:t>
            </a:r>
            <a:endParaRPr lang="en-GB" sz="2000" b="1" dirty="0">
              <a:solidFill>
                <a:prstClr val="black"/>
              </a:solidFill>
            </a:endParaRPr>
          </a:p>
        </p:txBody>
      </p:sp>
      <p:sp>
        <p:nvSpPr>
          <p:cNvPr id="21" name="Text Box 2"/>
          <p:cNvSpPr txBox="1">
            <a:spLocks noChangeArrowheads="1"/>
          </p:cNvSpPr>
          <p:nvPr>
            <p:custDataLst>
              <p:tags r:id="rId1"/>
            </p:custDataLst>
          </p:nvPr>
        </p:nvSpPr>
        <p:spPr bwMode="auto">
          <a:xfrm>
            <a:off x="695400" y="166692"/>
            <a:ext cx="4951866" cy="25352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47996" tIns="47996" rIns="47996" bIns="47996"/>
          <a:lstStyle>
            <a:defPPr>
              <a:defRPr lang="es-ES"/>
            </a:defPPr>
            <a:lvl1pPr defTabSz="841375" fontAlgn="base">
              <a:spcBef>
                <a:spcPct val="1600000"/>
              </a:spcBef>
              <a:spcAft>
                <a:spcPct val="0"/>
              </a:spcAft>
              <a:defRPr sz="1400" b="1">
                <a:solidFill>
                  <a:srgbClr val="A6A6A6"/>
                </a:solidFill>
              </a:defRPr>
            </a:lvl1pPr>
            <a:lvl2pPr marL="742950" indent="-285750" defTabSz="841375">
              <a:defRPr>
                <a:latin typeface="Arial" panose="020B0604020202020204" pitchFamily="34" charset="0"/>
              </a:defRPr>
            </a:lvl2pPr>
            <a:lvl3pPr marL="1143000" indent="-228600" defTabSz="841375">
              <a:defRPr>
                <a:latin typeface="Arial" panose="020B0604020202020204" pitchFamily="34" charset="0"/>
              </a:defRPr>
            </a:lvl3pPr>
            <a:lvl4pPr marL="1600200" indent="-228600" defTabSz="841375">
              <a:defRPr>
                <a:latin typeface="Arial" panose="020B0604020202020204" pitchFamily="34" charset="0"/>
              </a:defRPr>
            </a:lvl4pPr>
            <a:lvl5pPr marL="2057400" indent="-228600" defTabSz="841375">
              <a:defRPr>
                <a:latin typeface="Arial" panose="020B0604020202020204" pitchFamily="34" charset="0"/>
              </a:defRPr>
            </a:lvl5pPr>
            <a:lvl6pPr marL="2514600" indent="-228600" defTabSz="841375" eaLnBrk="0" fontAlgn="base" hangingPunct="0">
              <a:spcBef>
                <a:spcPct val="0"/>
              </a:spcBef>
              <a:spcAft>
                <a:spcPct val="0"/>
              </a:spcAft>
              <a:defRPr>
                <a:latin typeface="Arial" panose="020B0604020202020204" pitchFamily="34" charset="0"/>
              </a:defRPr>
            </a:lvl6pPr>
            <a:lvl7pPr marL="2971800" indent="-228600" defTabSz="841375" eaLnBrk="0" fontAlgn="base" hangingPunct="0">
              <a:spcBef>
                <a:spcPct val="0"/>
              </a:spcBef>
              <a:spcAft>
                <a:spcPct val="0"/>
              </a:spcAft>
              <a:defRPr>
                <a:latin typeface="Arial" panose="020B0604020202020204" pitchFamily="34" charset="0"/>
              </a:defRPr>
            </a:lvl7pPr>
            <a:lvl8pPr marL="3429000" indent="-228600" defTabSz="841375" eaLnBrk="0" fontAlgn="base" hangingPunct="0">
              <a:spcBef>
                <a:spcPct val="0"/>
              </a:spcBef>
              <a:spcAft>
                <a:spcPct val="0"/>
              </a:spcAft>
              <a:defRPr>
                <a:latin typeface="Arial" panose="020B0604020202020204" pitchFamily="34" charset="0"/>
              </a:defRPr>
            </a:lvl8pPr>
            <a:lvl9pPr marL="3886200" indent="-228600" defTabSz="841375" eaLnBrk="0" fontAlgn="base" hangingPunct="0">
              <a:spcBef>
                <a:spcPct val="0"/>
              </a:spcBef>
              <a:spcAft>
                <a:spcPct val="0"/>
              </a:spcAft>
              <a:defRPr>
                <a:latin typeface="Arial" panose="020B0604020202020204" pitchFamily="34" charset="0"/>
              </a:defRPr>
            </a:lvl9pPr>
          </a:lstStyle>
          <a:p>
            <a:r>
              <a:rPr lang="en-GB" altLang="es-ES" dirty="0" smtClean="0"/>
              <a:t>TECHNICAL ARCHITECTURE</a:t>
            </a:r>
            <a:endParaRPr lang="en-GB" altLang="es-ES" dirty="0"/>
          </a:p>
        </p:txBody>
      </p:sp>
      <p:sp>
        <p:nvSpPr>
          <p:cNvPr id="6" name="Rectangle 2"/>
          <p:cNvSpPr/>
          <p:nvPr/>
        </p:nvSpPr>
        <p:spPr>
          <a:xfrm>
            <a:off x="695399" y="897966"/>
            <a:ext cx="10869071" cy="33323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txBody>
          <a:bodyPr wrap="square" lIns="47996" tIns="47996" rIns="47996" bIns="47996">
            <a:noAutofit/>
          </a:bodyPr>
          <a:lstStyle/>
          <a:p>
            <a:pPr>
              <a:spcBef>
                <a:spcPts val="1600"/>
              </a:spcBef>
            </a:pPr>
            <a:r>
              <a:rPr lang="en-US" sz="1600" dirty="0" smtClean="0">
                <a:solidFill>
                  <a:srgbClr val="000000"/>
                </a:solidFill>
              </a:rPr>
              <a:t>The first step is to make sure to have everything we need for the development of the </a:t>
            </a:r>
            <a:r>
              <a:rPr lang="en-US" sz="1600" dirty="0" err="1" smtClean="0">
                <a:solidFill>
                  <a:srgbClr val="000000"/>
                </a:solidFill>
              </a:rPr>
              <a:t>IoT</a:t>
            </a:r>
            <a:r>
              <a:rPr lang="en-US" sz="1600" dirty="0" smtClean="0">
                <a:solidFill>
                  <a:srgbClr val="000000"/>
                </a:solidFill>
              </a:rPr>
              <a:t> platform and be able to connect with the equipment needed to control and to be able to gather information from the sensors</a:t>
            </a:r>
            <a:endParaRPr lang="en-US" sz="1600" dirty="0">
              <a:solidFill>
                <a:srgbClr val="000000"/>
              </a:solidFill>
            </a:endParaRPr>
          </a:p>
        </p:txBody>
      </p:sp>
      <p:sp>
        <p:nvSpPr>
          <p:cNvPr id="7" name="CuadroTexto 6"/>
          <p:cNvSpPr txBox="1"/>
          <p:nvPr/>
        </p:nvSpPr>
        <p:spPr>
          <a:xfrm>
            <a:off x="632842" y="1708664"/>
            <a:ext cx="2664000" cy="523220"/>
          </a:xfrm>
          <a:prstGeom prst="rect">
            <a:avLst/>
          </a:prstGeom>
          <a:solidFill>
            <a:schemeClr val="bg1"/>
          </a:solidFill>
        </p:spPr>
        <p:txBody>
          <a:bodyPr wrap="square" rtlCol="0">
            <a:spAutoFit/>
          </a:bodyPr>
          <a:lstStyle/>
          <a:p>
            <a:r>
              <a:rPr lang="en-GB" sz="1400" b="1" dirty="0" smtClean="0"/>
              <a:t>Equipment to Control and motorize:</a:t>
            </a:r>
            <a:endParaRPr lang="en-GB" sz="1400" b="1" dirty="0"/>
          </a:p>
        </p:txBody>
      </p:sp>
      <p:sp>
        <p:nvSpPr>
          <p:cNvPr id="8" name="Rectángulo 7"/>
          <p:cNvSpPr/>
          <p:nvPr/>
        </p:nvSpPr>
        <p:spPr>
          <a:xfrm>
            <a:off x="632843" y="3592321"/>
            <a:ext cx="1884313" cy="754053"/>
          </a:xfrm>
          <a:prstGeom prst="rect">
            <a:avLst/>
          </a:prstGeom>
        </p:spPr>
        <p:txBody>
          <a:bodyPr wrap="square">
            <a:spAutoFit/>
          </a:bodyPr>
          <a:lstStyle/>
          <a:p>
            <a:pPr algn="ctr">
              <a:spcBef>
                <a:spcPts val="600"/>
              </a:spcBef>
            </a:pPr>
            <a:r>
              <a:rPr lang="en-GB" sz="1400" b="1" dirty="0" smtClean="0"/>
              <a:t>Air Conditioning</a:t>
            </a:r>
          </a:p>
          <a:p>
            <a:pPr algn="ctr">
              <a:spcBef>
                <a:spcPts val="600"/>
              </a:spcBef>
            </a:pPr>
            <a:r>
              <a:rPr lang="en-GB" sz="1200" dirty="0" smtClean="0"/>
              <a:t>TOSHIBA </a:t>
            </a:r>
            <a:r>
              <a:rPr lang="en-GB" sz="1200" dirty="0" err="1" smtClean="0"/>
              <a:t>Manoza</a:t>
            </a:r>
            <a:r>
              <a:rPr lang="en-GB" sz="1200" dirty="0"/>
              <a:t> </a:t>
            </a:r>
            <a:r>
              <a:rPr lang="en-GB" sz="1200" dirty="0" smtClean="0"/>
              <a:t>RAV-RM**1KRTP-E 3000 </a:t>
            </a:r>
            <a:r>
              <a:rPr lang="en-GB" sz="1200" dirty="0" err="1" smtClean="0"/>
              <a:t>frgs</a:t>
            </a:r>
            <a:endParaRPr lang="en-GB" sz="1200" dirty="0">
              <a:solidFill>
                <a:srgbClr val="FF0000"/>
              </a:solidFill>
            </a:endParaRPr>
          </a:p>
        </p:txBody>
      </p:sp>
      <p:pic>
        <p:nvPicPr>
          <p:cNvPr id="9" name="Imagen 8" descr="Recorte de pantalla"/>
          <p:cNvPicPr>
            <a:picLocks noChangeAspect="1"/>
          </p:cNvPicPr>
          <p:nvPr/>
        </p:nvPicPr>
        <p:blipFill rotWithShape="1">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t="1511"/>
          <a:stretch/>
        </p:blipFill>
        <p:spPr>
          <a:xfrm>
            <a:off x="722883" y="2221940"/>
            <a:ext cx="1704232" cy="1441842"/>
          </a:xfrm>
          <a:prstGeom prst="rect">
            <a:avLst/>
          </a:prstGeom>
        </p:spPr>
      </p:pic>
      <p:sp>
        <p:nvSpPr>
          <p:cNvPr id="10" name="Rectángulo 9"/>
          <p:cNvSpPr/>
          <p:nvPr/>
        </p:nvSpPr>
        <p:spPr>
          <a:xfrm>
            <a:off x="632843" y="5821524"/>
            <a:ext cx="1884313" cy="569387"/>
          </a:xfrm>
          <a:prstGeom prst="rect">
            <a:avLst/>
          </a:prstGeom>
        </p:spPr>
        <p:txBody>
          <a:bodyPr wrap="square">
            <a:spAutoFit/>
          </a:bodyPr>
          <a:lstStyle/>
          <a:p>
            <a:pPr algn="ctr">
              <a:spcBef>
                <a:spcPts val="600"/>
              </a:spcBef>
            </a:pPr>
            <a:r>
              <a:rPr lang="en-GB" sz="1400" b="1" dirty="0" smtClean="0"/>
              <a:t>Batteries </a:t>
            </a:r>
          </a:p>
          <a:p>
            <a:pPr algn="ctr">
              <a:spcBef>
                <a:spcPts val="600"/>
              </a:spcBef>
            </a:pPr>
            <a:r>
              <a:rPr lang="en-GB" sz="1200" dirty="0" smtClean="0"/>
              <a:t>FIAMM 12 FIT 101</a:t>
            </a:r>
            <a:endParaRPr lang="en-GB" sz="1200" dirty="0"/>
          </a:p>
        </p:txBody>
      </p:sp>
      <p:pic>
        <p:nvPicPr>
          <p:cNvPr id="11" name="Imagen 10" descr="Recorte de pantalla"/>
          <p:cNvPicPr>
            <a:picLocks noChangeAspect="1"/>
          </p:cNvPicPr>
          <p:nvPr/>
        </p:nvPicPr>
        <p:blipFill>
          <a:blip r:embed="rId5">
            <a:clrChange>
              <a:clrFrom>
                <a:srgbClr val="D1D2D4"/>
              </a:clrFrom>
              <a:clrTo>
                <a:srgbClr val="D1D2D4">
                  <a:alpha val="0"/>
                </a:srgbClr>
              </a:clrTo>
            </a:clrChange>
            <a:extLst>
              <a:ext uri="{28A0092B-C50C-407E-A947-70E740481C1C}">
                <a14:useLocalDpi xmlns:a14="http://schemas.microsoft.com/office/drawing/2010/main" val="0"/>
              </a:ext>
            </a:extLst>
          </a:blip>
          <a:stretch>
            <a:fillRect/>
          </a:stretch>
        </p:blipFill>
        <p:spPr>
          <a:xfrm>
            <a:off x="709177" y="4345794"/>
            <a:ext cx="1717938" cy="1390944"/>
          </a:xfrm>
          <a:prstGeom prst="rect">
            <a:avLst/>
          </a:prstGeom>
        </p:spPr>
      </p:pic>
      <p:sp>
        <p:nvSpPr>
          <p:cNvPr id="12" name="CuadroTexto 11"/>
          <p:cNvSpPr txBox="1"/>
          <p:nvPr/>
        </p:nvSpPr>
        <p:spPr>
          <a:xfrm>
            <a:off x="3411795" y="1708664"/>
            <a:ext cx="5178721" cy="523220"/>
          </a:xfrm>
          <a:prstGeom prst="rect">
            <a:avLst/>
          </a:prstGeom>
          <a:solidFill>
            <a:schemeClr val="bg1"/>
          </a:solidFill>
        </p:spPr>
        <p:txBody>
          <a:bodyPr wrap="square" rtlCol="0">
            <a:spAutoFit/>
          </a:bodyPr>
          <a:lstStyle/>
          <a:p>
            <a:r>
              <a:rPr lang="en-GB" sz="1400" b="1" dirty="0" smtClean="0"/>
              <a:t>Sensors and Gateways for Control the Site Environment and Security:</a:t>
            </a:r>
            <a:endParaRPr lang="en-GB" sz="1400" b="1" dirty="0"/>
          </a:p>
        </p:txBody>
      </p:sp>
      <p:pic>
        <p:nvPicPr>
          <p:cNvPr id="13" name="Imagen 12" descr="Recorte de pantalla"/>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7100000">
            <a:off x="3715621" y="2242616"/>
            <a:ext cx="1643420" cy="1360958"/>
          </a:xfrm>
          <a:prstGeom prst="rect">
            <a:avLst/>
          </a:prstGeom>
        </p:spPr>
      </p:pic>
      <p:sp>
        <p:nvSpPr>
          <p:cNvPr id="14" name="Marcador de texto 4">
            <a:extLst>
              <a:ext uri="{FF2B5EF4-FFF2-40B4-BE49-F238E27FC236}">
                <a16:creationId xmlns:a16="http://schemas.microsoft.com/office/drawing/2014/main" xmlns="" id="{4ED7EA5A-0F29-C044-986B-78AE88DEB4F1}"/>
              </a:ext>
            </a:extLst>
          </p:cNvPr>
          <p:cNvSpPr>
            <a:spLocks noGrp="1"/>
          </p:cNvSpPr>
          <p:nvPr>
            <p:ph type="body" sz="quarter" idx="4294967295"/>
          </p:nvPr>
        </p:nvSpPr>
        <p:spPr>
          <a:xfrm>
            <a:off x="3486630" y="3592321"/>
            <a:ext cx="2067206" cy="1023029"/>
          </a:xfrm>
          <a:prstGeom prst="rect">
            <a:avLst/>
          </a:prstGeom>
        </p:spPr>
        <p:txBody>
          <a:bodyPr>
            <a:normAutofit/>
          </a:bodyPr>
          <a:lstStyle/>
          <a:p>
            <a:pPr marL="0" indent="0" algn="ctr">
              <a:spcBef>
                <a:spcPts val="600"/>
              </a:spcBef>
              <a:buNone/>
            </a:pPr>
            <a:r>
              <a:rPr lang="en-GB" sz="1400" b="1" dirty="0" smtClean="0"/>
              <a:t>Environment Sensor </a:t>
            </a:r>
          </a:p>
          <a:p>
            <a:pPr marL="0" indent="0" algn="ctr">
              <a:spcBef>
                <a:spcPts val="600"/>
              </a:spcBef>
              <a:buNone/>
            </a:pPr>
            <a:r>
              <a:rPr lang="en-GB" sz="1400" dirty="0" smtClean="0"/>
              <a:t>Modbus RS485</a:t>
            </a:r>
          </a:p>
          <a:p>
            <a:pPr marL="0" indent="0" algn="ctr">
              <a:spcBef>
                <a:spcPts val="0"/>
              </a:spcBef>
              <a:buNone/>
            </a:pPr>
            <a:r>
              <a:rPr lang="en-GB" sz="1400" dirty="0" smtClean="0"/>
              <a:t>For temperature and humidity control </a:t>
            </a:r>
            <a:endParaRPr lang="en-GB" sz="1400" dirty="0"/>
          </a:p>
        </p:txBody>
      </p:sp>
      <p:sp>
        <p:nvSpPr>
          <p:cNvPr id="17" name="Marcador de texto 4">
            <a:extLst>
              <a:ext uri="{FF2B5EF4-FFF2-40B4-BE49-F238E27FC236}">
                <a16:creationId xmlns:a16="http://schemas.microsoft.com/office/drawing/2014/main" xmlns="" id="{4ED7EA5A-0F29-C044-986B-78AE88DEB4F1}"/>
              </a:ext>
            </a:extLst>
          </p:cNvPr>
          <p:cNvSpPr>
            <a:spLocks noGrp="1"/>
          </p:cNvSpPr>
          <p:nvPr>
            <p:ph type="body" sz="quarter" idx="4294967295"/>
          </p:nvPr>
        </p:nvSpPr>
        <p:spPr>
          <a:xfrm>
            <a:off x="3411795" y="5821524"/>
            <a:ext cx="2067206" cy="569387"/>
          </a:xfrm>
          <a:prstGeom prst="rect">
            <a:avLst/>
          </a:prstGeom>
        </p:spPr>
        <p:txBody>
          <a:bodyPr>
            <a:normAutofit fontScale="92500" lnSpcReduction="10000"/>
          </a:bodyPr>
          <a:lstStyle/>
          <a:p>
            <a:pPr marL="0" indent="0" algn="ctr">
              <a:buNone/>
            </a:pPr>
            <a:r>
              <a:rPr lang="en-GB" sz="1400" b="1" dirty="0" smtClean="0"/>
              <a:t>Magnetic Switch</a:t>
            </a:r>
          </a:p>
          <a:p>
            <a:pPr marL="0" indent="0" algn="ctr">
              <a:buNone/>
            </a:pPr>
            <a:r>
              <a:rPr lang="en-US" sz="1400" dirty="0">
                <a:solidFill>
                  <a:srgbClr val="000000"/>
                </a:solidFill>
              </a:rPr>
              <a:t>Switch MS-1 model</a:t>
            </a:r>
            <a:endParaRPr lang="en-GB" sz="1400" b="1" dirty="0" smtClean="0"/>
          </a:p>
          <a:p>
            <a:pPr marL="0" indent="0" algn="ctr">
              <a:buNone/>
            </a:pPr>
            <a:endParaRPr lang="en-GB" sz="1400" b="1" dirty="0"/>
          </a:p>
        </p:txBody>
      </p:sp>
      <p:grpSp>
        <p:nvGrpSpPr>
          <p:cNvPr id="18" name="Grupo 17"/>
          <p:cNvGrpSpPr/>
          <p:nvPr/>
        </p:nvGrpSpPr>
        <p:grpSpPr>
          <a:xfrm>
            <a:off x="3885467" y="4456199"/>
            <a:ext cx="1345929" cy="1350352"/>
            <a:chOff x="9569508" y="1479113"/>
            <a:chExt cx="1694045" cy="1699611"/>
          </a:xfrm>
        </p:grpSpPr>
        <p:pic>
          <p:nvPicPr>
            <p:cNvPr id="19" name="Imagen 18" descr="Recorte de pantalla"/>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9569508" y="2198727"/>
              <a:ext cx="1114506" cy="979997"/>
            </a:xfrm>
            <a:prstGeom prst="rect">
              <a:avLst/>
            </a:prstGeom>
          </p:spPr>
        </p:pic>
        <p:pic>
          <p:nvPicPr>
            <p:cNvPr id="22" name="Picture 8" descr="Resultado de imagen de magnetic switch"/>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rot="18915571" flipH="1">
              <a:off x="9795356" y="1479113"/>
              <a:ext cx="1468197" cy="129079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CuadroTexto 22"/>
          <p:cNvSpPr txBox="1"/>
          <p:nvPr/>
        </p:nvSpPr>
        <p:spPr>
          <a:xfrm>
            <a:off x="9144000" y="1708664"/>
            <a:ext cx="2664000" cy="523220"/>
          </a:xfrm>
          <a:prstGeom prst="rect">
            <a:avLst/>
          </a:prstGeom>
          <a:solidFill>
            <a:schemeClr val="bg1"/>
          </a:solidFill>
        </p:spPr>
        <p:txBody>
          <a:bodyPr wrap="square" rtlCol="0">
            <a:spAutoFit/>
          </a:bodyPr>
          <a:lstStyle/>
          <a:p>
            <a:r>
              <a:rPr lang="en-GB" sz="1400" b="1" dirty="0" smtClean="0"/>
              <a:t>Hardware to Gather, Control and Analyse the Information:</a:t>
            </a:r>
            <a:endParaRPr lang="en-GB" sz="1400" b="1" dirty="0"/>
          </a:p>
        </p:txBody>
      </p:sp>
      <p:pic>
        <p:nvPicPr>
          <p:cNvPr id="24" name="Imagen 23" descr="Recorte de pantalla"/>
          <p:cNvPicPr>
            <a:picLocks/>
          </p:cNvPicPr>
          <p:nvPr/>
        </p:nvPicPr>
        <p:blipFill rotWithShape="1">
          <a:blip r:embed="rId9">
            <a:extLst>
              <a:ext uri="{28A0092B-C50C-407E-A947-70E740481C1C}">
                <a14:useLocalDpi xmlns:a14="http://schemas.microsoft.com/office/drawing/2010/main"/>
              </a:ext>
            </a:extLst>
          </a:blip>
          <a:srcRect t="5190"/>
          <a:stretch/>
        </p:blipFill>
        <p:spPr>
          <a:xfrm>
            <a:off x="9716544" y="2209800"/>
            <a:ext cx="1466795" cy="1494323"/>
          </a:xfrm>
          <a:prstGeom prst="rect">
            <a:avLst/>
          </a:prstGeom>
          <a:solidFill>
            <a:schemeClr val="bg2">
              <a:lumMod val="50000"/>
            </a:schemeClr>
          </a:solidFill>
        </p:spPr>
      </p:pic>
      <p:sp>
        <p:nvSpPr>
          <p:cNvPr id="25" name="Marcador de texto 4">
            <a:extLst>
              <a:ext uri="{FF2B5EF4-FFF2-40B4-BE49-F238E27FC236}">
                <a16:creationId xmlns:a16="http://schemas.microsoft.com/office/drawing/2014/main" xmlns="" id="{4ED7EA5A-0F29-C044-986B-78AE88DEB4F1}"/>
              </a:ext>
            </a:extLst>
          </p:cNvPr>
          <p:cNvSpPr>
            <a:spLocks noGrp="1"/>
          </p:cNvSpPr>
          <p:nvPr>
            <p:ph type="body" sz="quarter" idx="4294967295"/>
          </p:nvPr>
        </p:nvSpPr>
        <p:spPr>
          <a:xfrm>
            <a:off x="9559991" y="3592321"/>
            <a:ext cx="2067206" cy="1023029"/>
          </a:xfrm>
          <a:prstGeom prst="rect">
            <a:avLst/>
          </a:prstGeom>
        </p:spPr>
        <p:txBody>
          <a:bodyPr>
            <a:normAutofit/>
          </a:bodyPr>
          <a:lstStyle/>
          <a:p>
            <a:pPr marL="0" indent="0" algn="ctr">
              <a:spcBef>
                <a:spcPts val="600"/>
              </a:spcBef>
              <a:buNone/>
            </a:pPr>
            <a:r>
              <a:rPr lang="en-GB" sz="1400" b="1" dirty="0" smtClean="0"/>
              <a:t>Environment Sensor </a:t>
            </a:r>
          </a:p>
          <a:p>
            <a:pPr marL="0" indent="0" algn="ctr">
              <a:spcBef>
                <a:spcPts val="600"/>
              </a:spcBef>
              <a:buNone/>
            </a:pPr>
            <a:r>
              <a:rPr lang="en-US" sz="1400" dirty="0">
                <a:solidFill>
                  <a:srgbClr val="000000"/>
                </a:solidFill>
              </a:rPr>
              <a:t>3001 DELL </a:t>
            </a:r>
            <a:r>
              <a:rPr lang="en-US" sz="1400" dirty="0" smtClean="0">
                <a:solidFill>
                  <a:srgbClr val="000000"/>
                </a:solidFill>
              </a:rPr>
              <a:t>series</a:t>
            </a:r>
            <a:r>
              <a:rPr lang="en-US" sz="1400" dirty="0">
                <a:solidFill>
                  <a:srgbClr val="000000"/>
                </a:solidFill>
              </a:rPr>
              <a:t> </a:t>
            </a:r>
            <a:r>
              <a:rPr lang="en-US" sz="1400" dirty="0" smtClean="0">
                <a:solidFill>
                  <a:srgbClr val="000000"/>
                </a:solidFill>
              </a:rPr>
              <a:t>            To aggregate</a:t>
            </a:r>
            <a:r>
              <a:rPr lang="en-US" sz="1400" dirty="0">
                <a:solidFill>
                  <a:srgbClr val="000000"/>
                </a:solidFill>
              </a:rPr>
              <a:t>, </a:t>
            </a:r>
            <a:r>
              <a:rPr lang="en-US" sz="1400" dirty="0" smtClean="0">
                <a:solidFill>
                  <a:srgbClr val="000000"/>
                </a:solidFill>
              </a:rPr>
              <a:t>secure</a:t>
            </a:r>
            <a:r>
              <a:rPr lang="en-US" sz="1400" dirty="0">
                <a:solidFill>
                  <a:srgbClr val="000000"/>
                </a:solidFill>
              </a:rPr>
              <a:t>, </a:t>
            </a:r>
            <a:r>
              <a:rPr lang="en-US" sz="1400" dirty="0" smtClean="0">
                <a:solidFill>
                  <a:srgbClr val="000000"/>
                </a:solidFill>
              </a:rPr>
              <a:t>analyze </a:t>
            </a:r>
            <a:r>
              <a:rPr lang="en-US" sz="1400" dirty="0">
                <a:solidFill>
                  <a:srgbClr val="000000"/>
                </a:solidFill>
              </a:rPr>
              <a:t>and relay data </a:t>
            </a:r>
            <a:endParaRPr lang="en-GB" sz="1400" dirty="0"/>
          </a:p>
        </p:txBody>
      </p:sp>
      <p:pic>
        <p:nvPicPr>
          <p:cNvPr id="26" name="Imagen 25" descr="Recorte de pantalla"/>
          <p:cNvPicPr>
            <a:picLocks noChangeAspect="1"/>
          </p:cNvPicPr>
          <p:nvPr/>
        </p:nvPicPr>
        <p:blipFill>
          <a:blip r:embed="rId10">
            <a:clrChange>
              <a:clrFrom>
                <a:srgbClr val="FDFFFE"/>
              </a:clrFrom>
              <a:clrTo>
                <a:srgbClr val="FDFFFE">
                  <a:alpha val="0"/>
                </a:srgbClr>
              </a:clrTo>
            </a:clrChange>
            <a:extLst>
              <a:ext uri="{28A0092B-C50C-407E-A947-70E740481C1C}">
                <a14:useLocalDpi xmlns:a14="http://schemas.microsoft.com/office/drawing/2010/main"/>
              </a:ext>
            </a:extLst>
          </a:blip>
          <a:stretch>
            <a:fillRect/>
          </a:stretch>
        </p:blipFill>
        <p:spPr>
          <a:xfrm>
            <a:off x="9833437" y="4673158"/>
            <a:ext cx="1607924" cy="1085553"/>
          </a:xfrm>
          <a:prstGeom prst="rect">
            <a:avLst/>
          </a:prstGeom>
          <a:solidFill>
            <a:schemeClr val="bg2">
              <a:lumMod val="50000"/>
            </a:schemeClr>
          </a:solidFill>
        </p:spPr>
      </p:pic>
      <p:sp>
        <p:nvSpPr>
          <p:cNvPr id="27" name="Marcador de texto 4">
            <a:extLst>
              <a:ext uri="{FF2B5EF4-FFF2-40B4-BE49-F238E27FC236}">
                <a16:creationId xmlns:a16="http://schemas.microsoft.com/office/drawing/2014/main" xmlns="" id="{4ED7EA5A-0F29-C044-986B-78AE88DEB4F1}"/>
              </a:ext>
            </a:extLst>
          </p:cNvPr>
          <p:cNvSpPr>
            <a:spLocks noGrp="1"/>
          </p:cNvSpPr>
          <p:nvPr>
            <p:ph type="body" sz="quarter" idx="4294967295"/>
          </p:nvPr>
        </p:nvSpPr>
        <p:spPr>
          <a:xfrm>
            <a:off x="9492756" y="5821524"/>
            <a:ext cx="2264482" cy="1023029"/>
          </a:xfrm>
          <a:prstGeom prst="rect">
            <a:avLst/>
          </a:prstGeom>
        </p:spPr>
        <p:txBody>
          <a:bodyPr>
            <a:normAutofit/>
          </a:bodyPr>
          <a:lstStyle/>
          <a:p>
            <a:pPr marL="0" indent="0" algn="ctr">
              <a:buNone/>
            </a:pPr>
            <a:r>
              <a:rPr lang="es-ES_tradnl" sz="1400" b="1" dirty="0" err="1"/>
              <a:t>Tridium</a:t>
            </a:r>
            <a:r>
              <a:rPr lang="es-ES_tradnl" sz="1400" b="1" dirty="0"/>
              <a:t> Niagara</a:t>
            </a:r>
            <a:endParaRPr lang="en-GB" sz="1400" b="1" dirty="0"/>
          </a:p>
          <a:p>
            <a:pPr marL="0" indent="0" algn="ctr">
              <a:spcBef>
                <a:spcPts val="600"/>
              </a:spcBef>
              <a:buNone/>
            </a:pPr>
            <a:r>
              <a:rPr lang="en-US" sz="1400" dirty="0" smtClean="0">
                <a:solidFill>
                  <a:srgbClr val="000000"/>
                </a:solidFill>
              </a:rPr>
              <a:t>Platform to </a:t>
            </a:r>
            <a:r>
              <a:rPr lang="en-US" sz="1400" dirty="0">
                <a:solidFill>
                  <a:srgbClr val="000000"/>
                </a:solidFill>
              </a:rPr>
              <a:t>build internet‐enabled products</a:t>
            </a:r>
            <a:endParaRPr lang="en-GB" sz="1400" dirty="0"/>
          </a:p>
        </p:txBody>
      </p:sp>
      <p:sp>
        <p:nvSpPr>
          <p:cNvPr id="28" name="Marcador de texto 4">
            <a:extLst>
              <a:ext uri="{FF2B5EF4-FFF2-40B4-BE49-F238E27FC236}">
                <a16:creationId xmlns:a16="http://schemas.microsoft.com/office/drawing/2014/main" xmlns="" id="{4ED7EA5A-0F29-C044-986B-78AE88DEB4F1}"/>
              </a:ext>
            </a:extLst>
          </p:cNvPr>
          <p:cNvSpPr>
            <a:spLocks noGrp="1"/>
          </p:cNvSpPr>
          <p:nvPr>
            <p:ph type="body" sz="quarter" idx="4294967295"/>
          </p:nvPr>
        </p:nvSpPr>
        <p:spPr>
          <a:xfrm>
            <a:off x="6523310" y="3592321"/>
            <a:ext cx="2067206" cy="961467"/>
          </a:xfrm>
          <a:prstGeom prst="rect">
            <a:avLst/>
          </a:prstGeom>
        </p:spPr>
        <p:txBody>
          <a:bodyPr>
            <a:normAutofit lnSpcReduction="10000"/>
          </a:bodyPr>
          <a:lstStyle/>
          <a:p>
            <a:pPr marL="0" indent="0" algn="ctr">
              <a:buNone/>
            </a:pPr>
            <a:r>
              <a:rPr lang="en-GB" sz="1400" b="1" dirty="0" smtClean="0"/>
              <a:t>Thermal Camera</a:t>
            </a:r>
          </a:p>
          <a:p>
            <a:pPr marL="0" indent="0" algn="ctr">
              <a:buNone/>
            </a:pPr>
            <a:r>
              <a:rPr lang="en-GB" sz="1400" dirty="0" smtClean="0"/>
              <a:t>Dual IP Camera To monitor the temperature in different points</a:t>
            </a:r>
          </a:p>
          <a:p>
            <a:pPr marL="0" indent="0" algn="ctr">
              <a:buNone/>
            </a:pPr>
            <a:endParaRPr lang="en-GB" sz="1400" b="1" dirty="0"/>
          </a:p>
        </p:txBody>
      </p:sp>
      <p:pic>
        <p:nvPicPr>
          <p:cNvPr id="29" name="Imagen 8"/>
          <p:cNvPicPr>
            <a:picLocks noChangeAspect="1"/>
          </p:cNvPicPr>
          <p:nvPr/>
        </p:nvPicPr>
        <p:blipFill>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95330" y="2393885"/>
            <a:ext cx="1454147" cy="1178633"/>
          </a:xfrm>
          <a:prstGeom prst="rect">
            <a:avLst/>
          </a:prstGeom>
        </p:spPr>
      </p:pic>
      <p:sp>
        <p:nvSpPr>
          <p:cNvPr id="30" name="Marcador de texto 4">
            <a:extLst>
              <a:ext uri="{FF2B5EF4-FFF2-40B4-BE49-F238E27FC236}">
                <a16:creationId xmlns:a16="http://schemas.microsoft.com/office/drawing/2014/main" xmlns="" id="{4ED7EA5A-0F29-C044-986B-78AE88DEB4F1}"/>
              </a:ext>
            </a:extLst>
          </p:cNvPr>
          <p:cNvSpPr>
            <a:spLocks noGrp="1"/>
          </p:cNvSpPr>
          <p:nvPr>
            <p:ph type="body" sz="quarter" idx="4294967295"/>
          </p:nvPr>
        </p:nvSpPr>
        <p:spPr>
          <a:xfrm>
            <a:off x="6373640" y="5821524"/>
            <a:ext cx="2291712" cy="961467"/>
          </a:xfrm>
          <a:prstGeom prst="rect">
            <a:avLst/>
          </a:prstGeom>
        </p:spPr>
        <p:txBody>
          <a:bodyPr>
            <a:normAutofit/>
          </a:bodyPr>
          <a:lstStyle/>
          <a:p>
            <a:pPr marL="0" indent="0" algn="ctr">
              <a:buNone/>
            </a:pPr>
            <a:r>
              <a:rPr lang="en-GB" sz="1400" b="1" dirty="0" smtClean="0"/>
              <a:t>Protocol Comm. Gateway</a:t>
            </a:r>
          </a:p>
          <a:p>
            <a:pPr marL="0" indent="0" algn="ctr">
              <a:buNone/>
            </a:pPr>
            <a:r>
              <a:rPr lang="en-US" sz="1400" dirty="0"/>
              <a:t>MODBUS </a:t>
            </a:r>
            <a:r>
              <a:rPr lang="en-US" sz="1400" dirty="0" smtClean="0"/>
              <a:t>BMS-IFMB0TLR-E</a:t>
            </a:r>
            <a:endParaRPr lang="en-GB" sz="1400" b="1" dirty="0"/>
          </a:p>
        </p:txBody>
      </p:sp>
      <p:sp>
        <p:nvSpPr>
          <p:cNvPr id="31" name="Rectangle 2"/>
          <p:cNvSpPr/>
          <p:nvPr/>
        </p:nvSpPr>
        <p:spPr>
          <a:xfrm>
            <a:off x="468155" y="6506484"/>
            <a:ext cx="8675845" cy="270834"/>
          </a:xfrm>
          <a:prstGeom prst="rect">
            <a:avLst/>
          </a:prstGeom>
          <a:noFill/>
          <a:ln>
            <a:noFill/>
          </a:ln>
          <a:extLst/>
        </p:spPr>
        <p:txBody>
          <a:bodyPr wrap="square" lIns="47996" tIns="47996" rIns="47996" bIns="47996">
            <a:noAutofit/>
          </a:bodyPr>
          <a:lstStyle/>
          <a:p>
            <a:pPr>
              <a:spcBef>
                <a:spcPts val="1600"/>
              </a:spcBef>
            </a:pPr>
            <a:r>
              <a:rPr lang="en-US" sz="1200" dirty="0" smtClean="0">
                <a:solidFill>
                  <a:srgbClr val="000000"/>
                </a:solidFill>
              </a:rPr>
              <a:t>*For the Air Conditioning we made sure it was the same model (at least in the majority) as the Air Conditioning in potential clients Sites</a:t>
            </a:r>
            <a:endParaRPr lang="en-US" sz="1200" dirty="0">
              <a:solidFill>
                <a:srgbClr val="000000"/>
              </a:solidFill>
            </a:endParaRPr>
          </a:p>
        </p:txBody>
      </p:sp>
      <p:pic>
        <p:nvPicPr>
          <p:cNvPr id="32" name="Imagen 31"/>
          <p:cNvPicPr>
            <a:picLocks noChangeAspect="1"/>
          </p:cNvPicPr>
          <p:nvPr/>
        </p:nvPicPr>
        <p:blipFill rotWithShape="1">
          <a:blip r:embed="rId12">
            <a:clrChange>
              <a:clrFrom>
                <a:srgbClr val="FDFDFD"/>
              </a:clrFrom>
              <a:clrTo>
                <a:srgbClr val="FDFDFD">
                  <a:alpha val="0"/>
                </a:srgbClr>
              </a:clrTo>
            </a:clrChange>
          </a:blip>
          <a:srcRect b="8576"/>
          <a:stretch/>
        </p:blipFill>
        <p:spPr>
          <a:xfrm>
            <a:off x="6676245" y="4361672"/>
            <a:ext cx="1686502" cy="1541864"/>
          </a:xfrm>
          <a:prstGeom prst="rect">
            <a:avLst/>
          </a:prstGeom>
        </p:spPr>
      </p:pic>
      <p:grpSp>
        <p:nvGrpSpPr>
          <p:cNvPr id="33" name="Grupo 32"/>
          <p:cNvGrpSpPr/>
          <p:nvPr/>
        </p:nvGrpSpPr>
        <p:grpSpPr>
          <a:xfrm>
            <a:off x="8909556" y="293456"/>
            <a:ext cx="1905565" cy="224028"/>
            <a:chOff x="7737664" y="256986"/>
            <a:chExt cx="2562830" cy="224028"/>
          </a:xfrm>
        </p:grpSpPr>
        <p:sp>
          <p:nvSpPr>
            <p:cNvPr id="34" name="Pentágono 33"/>
            <p:cNvSpPr/>
            <p:nvPr/>
          </p:nvSpPr>
          <p:spPr>
            <a:xfrm>
              <a:off x="7737664" y="256986"/>
              <a:ext cx="1299906" cy="96791"/>
            </a:xfrm>
            <a:prstGeom prst="homePlate">
              <a:avLst/>
            </a:prstGeom>
            <a:solidFill>
              <a:srgbClr val="5E82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00" b="1" dirty="0">
                <a:solidFill>
                  <a:schemeClr val="bg1"/>
                </a:solidFill>
              </a:endParaRPr>
            </a:p>
          </p:txBody>
        </p:sp>
        <p:sp>
          <p:nvSpPr>
            <p:cNvPr id="35" name="Pentágono 34"/>
            <p:cNvSpPr/>
            <p:nvPr/>
          </p:nvSpPr>
          <p:spPr>
            <a:xfrm>
              <a:off x="7737664" y="384223"/>
              <a:ext cx="658895" cy="96791"/>
            </a:xfrm>
            <a:prstGeom prst="homePlate">
              <a:avLst/>
            </a:prstGeom>
            <a:solidFill>
              <a:srgbClr val="BFC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00" b="1" dirty="0">
                <a:solidFill>
                  <a:schemeClr val="tx1"/>
                </a:solidFill>
              </a:endParaRPr>
            </a:p>
          </p:txBody>
        </p:sp>
        <p:sp>
          <p:nvSpPr>
            <p:cNvPr id="36" name="Cheurón 35"/>
            <p:cNvSpPr/>
            <p:nvPr/>
          </p:nvSpPr>
          <p:spPr>
            <a:xfrm>
              <a:off x="8372309" y="384223"/>
              <a:ext cx="658895" cy="96791"/>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00" b="1" dirty="0">
                <a:solidFill>
                  <a:schemeClr val="tx1"/>
                </a:solidFill>
              </a:endParaRPr>
            </a:p>
          </p:txBody>
        </p:sp>
        <p:sp>
          <p:nvSpPr>
            <p:cNvPr id="37" name="Cheurón 36"/>
            <p:cNvSpPr/>
            <p:nvPr/>
          </p:nvSpPr>
          <p:spPr>
            <a:xfrm>
              <a:off x="9006954" y="384223"/>
              <a:ext cx="658895" cy="96791"/>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00" b="1" dirty="0">
                <a:solidFill>
                  <a:schemeClr val="tx1"/>
                </a:solidFill>
              </a:endParaRPr>
            </a:p>
          </p:txBody>
        </p:sp>
        <p:sp>
          <p:nvSpPr>
            <p:cNvPr id="38" name="Cheurón 37"/>
            <p:cNvSpPr/>
            <p:nvPr/>
          </p:nvSpPr>
          <p:spPr>
            <a:xfrm>
              <a:off x="9641599" y="384223"/>
              <a:ext cx="658895" cy="96791"/>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00" b="1" dirty="0">
                <a:solidFill>
                  <a:schemeClr val="tx1"/>
                </a:solidFill>
              </a:endParaRPr>
            </a:p>
          </p:txBody>
        </p:sp>
        <p:sp>
          <p:nvSpPr>
            <p:cNvPr id="39" name="Cheurón 38"/>
            <p:cNvSpPr/>
            <p:nvPr/>
          </p:nvSpPr>
          <p:spPr>
            <a:xfrm>
              <a:off x="8999796" y="256986"/>
              <a:ext cx="1300698" cy="96791"/>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00" b="1" dirty="0">
                <a:solidFill>
                  <a:schemeClr val="bg1"/>
                </a:solidFill>
              </a:endParaRPr>
            </a:p>
          </p:txBody>
        </p:sp>
      </p:grpSp>
    </p:spTree>
    <p:extLst>
      <p:ext uri="{BB962C8B-B14F-4D97-AF65-F5344CB8AC3E}">
        <p14:creationId xmlns:p14="http://schemas.microsoft.com/office/powerpoint/2010/main" val="1500890458"/>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4">
            <a:extLst>
              <a:ext uri="{FF2B5EF4-FFF2-40B4-BE49-F238E27FC236}">
                <a16:creationId xmlns="" xmlns:a16="http://schemas.microsoft.com/office/drawing/2014/main" id="{4ED7EA5A-0F29-C044-986B-78AE88DEB4F1}"/>
              </a:ext>
            </a:extLst>
          </p:cNvPr>
          <p:cNvSpPr>
            <a:spLocks noGrp="1"/>
          </p:cNvSpPr>
          <p:nvPr>
            <p:ph type="body" sz="quarter" idx="4294967295"/>
          </p:nvPr>
        </p:nvSpPr>
        <p:spPr>
          <a:xfrm>
            <a:off x="543554" y="1572753"/>
            <a:ext cx="10778162" cy="349309"/>
          </a:xfrm>
          <a:prstGeom prst="rect">
            <a:avLst/>
          </a:prstGeom>
        </p:spPr>
        <p:txBody>
          <a:bodyPr>
            <a:noAutofit/>
          </a:bodyPr>
          <a:lstStyle/>
          <a:p>
            <a:pPr marL="0" indent="0">
              <a:lnSpc>
                <a:spcPct val="110000"/>
              </a:lnSpc>
              <a:spcBef>
                <a:spcPts val="0"/>
              </a:spcBef>
              <a:buNone/>
            </a:pPr>
            <a:r>
              <a:rPr lang="en-GB" sz="1400" b="1" dirty="0" smtClean="0"/>
              <a:t>Niagara 4 – Navigation and Dashboards</a:t>
            </a:r>
            <a:endParaRPr lang="en-GB" sz="1400" b="1" dirty="0"/>
          </a:p>
        </p:txBody>
      </p:sp>
      <p:sp>
        <p:nvSpPr>
          <p:cNvPr id="16" name="Rectangle 2"/>
          <p:cNvSpPr/>
          <p:nvPr/>
        </p:nvSpPr>
        <p:spPr>
          <a:xfrm>
            <a:off x="695399" y="897966"/>
            <a:ext cx="10869071" cy="662390"/>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txBody>
          <a:bodyPr wrap="square" lIns="47996" tIns="47996" rIns="47996" bIns="47996">
            <a:noAutofit/>
          </a:bodyPr>
          <a:lstStyle/>
          <a:p>
            <a:pPr>
              <a:lnSpc>
                <a:spcPct val="110000"/>
              </a:lnSpc>
            </a:pPr>
            <a:r>
              <a:rPr lang="en-US" sz="1600" dirty="0" smtClean="0"/>
              <a:t>Integrators can provide an interface that empowers users to do more on their own. Because devices, systems and data points can be tagged in Niagara 4. This one-tool utilized tag hierarchies to automatically integrate all data in a navigation tree.</a:t>
            </a:r>
            <a:endParaRPr lang="en-GB" sz="1600" dirty="0"/>
          </a:p>
        </p:txBody>
      </p:sp>
      <p:sp>
        <p:nvSpPr>
          <p:cNvPr id="20" name="Rectángulo 25"/>
          <p:cNvSpPr/>
          <p:nvPr/>
        </p:nvSpPr>
        <p:spPr>
          <a:xfrm>
            <a:off x="695400" y="436567"/>
            <a:ext cx="8229600" cy="712787"/>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47996" tIns="47996" rIns="47996" bIns="47996"/>
          <a:lstStyle/>
          <a:p>
            <a:pPr>
              <a:spcBef>
                <a:spcPts val="1600"/>
              </a:spcBef>
              <a:defRPr/>
            </a:pPr>
            <a:r>
              <a:rPr lang="en-GB" sz="2000" b="1" dirty="0" smtClean="0">
                <a:solidFill>
                  <a:prstClr val="black"/>
                </a:solidFill>
              </a:rPr>
              <a:t>DASHBOARDS &amp; VISUALIZATION</a:t>
            </a:r>
            <a:endParaRPr lang="en-GB" sz="2000" b="1" dirty="0">
              <a:solidFill>
                <a:prstClr val="black"/>
              </a:solidFill>
            </a:endParaRPr>
          </a:p>
        </p:txBody>
      </p:sp>
      <p:sp>
        <p:nvSpPr>
          <p:cNvPr id="21" name="Text Box 2"/>
          <p:cNvSpPr txBox="1">
            <a:spLocks noChangeArrowheads="1"/>
          </p:cNvSpPr>
          <p:nvPr>
            <p:custDataLst>
              <p:tags r:id="rId1"/>
            </p:custDataLst>
          </p:nvPr>
        </p:nvSpPr>
        <p:spPr bwMode="auto">
          <a:xfrm>
            <a:off x="695400" y="166692"/>
            <a:ext cx="4951866" cy="25352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47996" tIns="47996" rIns="47996" bIns="47996"/>
          <a:lstStyle>
            <a:defPPr>
              <a:defRPr lang="es-ES"/>
            </a:defPPr>
            <a:lvl1pPr defTabSz="841375" fontAlgn="base">
              <a:spcBef>
                <a:spcPct val="1600000"/>
              </a:spcBef>
              <a:spcAft>
                <a:spcPct val="0"/>
              </a:spcAft>
              <a:defRPr sz="1400" b="1">
                <a:solidFill>
                  <a:srgbClr val="A6A6A6"/>
                </a:solidFill>
              </a:defRPr>
            </a:lvl1pPr>
            <a:lvl2pPr marL="742950" indent="-285750" defTabSz="841375">
              <a:defRPr>
                <a:latin typeface="Arial" panose="020B0604020202020204" pitchFamily="34" charset="0"/>
              </a:defRPr>
            </a:lvl2pPr>
            <a:lvl3pPr marL="1143000" indent="-228600" defTabSz="841375">
              <a:defRPr>
                <a:latin typeface="Arial" panose="020B0604020202020204" pitchFamily="34" charset="0"/>
              </a:defRPr>
            </a:lvl3pPr>
            <a:lvl4pPr marL="1600200" indent="-228600" defTabSz="841375">
              <a:defRPr>
                <a:latin typeface="Arial" panose="020B0604020202020204" pitchFamily="34" charset="0"/>
              </a:defRPr>
            </a:lvl4pPr>
            <a:lvl5pPr marL="2057400" indent="-228600" defTabSz="841375">
              <a:defRPr>
                <a:latin typeface="Arial" panose="020B0604020202020204" pitchFamily="34" charset="0"/>
              </a:defRPr>
            </a:lvl5pPr>
            <a:lvl6pPr marL="2514600" indent="-228600" defTabSz="841375" eaLnBrk="0" fontAlgn="base" hangingPunct="0">
              <a:spcBef>
                <a:spcPct val="0"/>
              </a:spcBef>
              <a:spcAft>
                <a:spcPct val="0"/>
              </a:spcAft>
              <a:defRPr>
                <a:latin typeface="Arial" panose="020B0604020202020204" pitchFamily="34" charset="0"/>
              </a:defRPr>
            </a:lvl6pPr>
            <a:lvl7pPr marL="2971800" indent="-228600" defTabSz="841375" eaLnBrk="0" fontAlgn="base" hangingPunct="0">
              <a:spcBef>
                <a:spcPct val="0"/>
              </a:spcBef>
              <a:spcAft>
                <a:spcPct val="0"/>
              </a:spcAft>
              <a:defRPr>
                <a:latin typeface="Arial" panose="020B0604020202020204" pitchFamily="34" charset="0"/>
              </a:defRPr>
            </a:lvl7pPr>
            <a:lvl8pPr marL="3429000" indent="-228600" defTabSz="841375" eaLnBrk="0" fontAlgn="base" hangingPunct="0">
              <a:spcBef>
                <a:spcPct val="0"/>
              </a:spcBef>
              <a:spcAft>
                <a:spcPct val="0"/>
              </a:spcAft>
              <a:defRPr>
                <a:latin typeface="Arial" panose="020B0604020202020204" pitchFamily="34" charset="0"/>
              </a:defRPr>
            </a:lvl8pPr>
            <a:lvl9pPr marL="3886200" indent="-228600" defTabSz="841375" eaLnBrk="0" fontAlgn="base" hangingPunct="0">
              <a:spcBef>
                <a:spcPct val="0"/>
              </a:spcBef>
              <a:spcAft>
                <a:spcPct val="0"/>
              </a:spcAft>
              <a:defRPr>
                <a:latin typeface="Arial" panose="020B0604020202020204" pitchFamily="34" charset="0"/>
              </a:defRPr>
            </a:lvl9pPr>
          </a:lstStyle>
          <a:p>
            <a:r>
              <a:rPr lang="en-GB" altLang="es-ES" dirty="0" smtClean="0"/>
              <a:t>TECHNICAL ARCHITECTURE</a:t>
            </a:r>
            <a:endParaRPr lang="en-GB" altLang="es-ES" dirty="0"/>
          </a:p>
        </p:txBody>
      </p:sp>
      <p:sp>
        <p:nvSpPr>
          <p:cNvPr id="10" name="Rectángulo 9"/>
          <p:cNvSpPr/>
          <p:nvPr/>
        </p:nvSpPr>
        <p:spPr>
          <a:xfrm>
            <a:off x="1135479" y="1887723"/>
            <a:ext cx="10186237" cy="1077218"/>
          </a:xfrm>
          <a:prstGeom prst="rect">
            <a:avLst/>
          </a:prstGeom>
          <a:ln>
            <a:noFill/>
            <a:prstDash val="dash"/>
          </a:ln>
        </p:spPr>
        <p:txBody>
          <a:bodyPr wrap="square">
            <a:spAutoFit/>
          </a:bodyPr>
          <a:lstStyle/>
          <a:p>
            <a:pPr marL="268288" indent="-268288">
              <a:buFont typeface="Arial" panose="020B0604020202020204" pitchFamily="34" charset="0"/>
              <a:buChar char="•"/>
            </a:pPr>
            <a:r>
              <a:rPr lang="en-US" sz="1600" dirty="0">
                <a:latin typeface="Calibri" panose="020F0502020204030204" pitchFamily="34" charset="0"/>
                <a:cs typeface="Gotham Narrow Light"/>
              </a:rPr>
              <a:t>Preparation and configuration of real-time </a:t>
            </a:r>
            <a:r>
              <a:rPr lang="en-US" sz="1600" dirty="0" smtClean="0">
                <a:latin typeface="Calibri" panose="020F0502020204030204" pitchFamily="34" charset="0"/>
                <a:cs typeface="Gotham Narrow Light"/>
              </a:rPr>
              <a:t>dashboards</a:t>
            </a:r>
            <a:endParaRPr lang="en-US" sz="1600" dirty="0">
              <a:latin typeface="Calibri" panose="020F0502020204030204" pitchFamily="34" charset="0"/>
              <a:cs typeface="Gotham Narrow Light"/>
            </a:endParaRPr>
          </a:p>
          <a:p>
            <a:pPr marL="268288" indent="-268288">
              <a:buFont typeface="Arial" panose="020B0604020202020204" pitchFamily="34" charset="0"/>
              <a:buChar char="•"/>
            </a:pPr>
            <a:r>
              <a:rPr lang="en-US" sz="1600" dirty="0">
                <a:latin typeface="Calibri" panose="020F0502020204030204" pitchFamily="34" charset="0"/>
                <a:cs typeface="Gotham Narrow Light"/>
              </a:rPr>
              <a:t>Element navigation system based on hierarchies and </a:t>
            </a:r>
            <a:r>
              <a:rPr lang="en-US" sz="1600" dirty="0" smtClean="0">
                <a:latin typeface="Calibri" panose="020F0502020204030204" pitchFamily="34" charset="0"/>
                <a:cs typeface="Gotham Narrow Light"/>
              </a:rPr>
              <a:t>labels</a:t>
            </a:r>
            <a:endParaRPr lang="en-US" sz="1600" dirty="0">
              <a:latin typeface="Calibri" panose="020F0502020204030204" pitchFamily="34" charset="0"/>
              <a:cs typeface="Gotham Narrow Light"/>
            </a:endParaRPr>
          </a:p>
          <a:p>
            <a:pPr marL="268288" indent="-268288">
              <a:buFont typeface="Arial" panose="020B0604020202020204" pitchFamily="34" charset="0"/>
              <a:buChar char="•"/>
            </a:pPr>
            <a:r>
              <a:rPr lang="en-US" sz="1600" dirty="0">
                <a:latin typeface="Calibri" panose="020F0502020204030204" pitchFamily="34" charset="0"/>
                <a:cs typeface="Gotham Narrow Light"/>
              </a:rPr>
              <a:t>Automatic integration of elements in the database via </a:t>
            </a:r>
            <a:r>
              <a:rPr lang="en-US" sz="1600" dirty="0" smtClean="0">
                <a:latin typeface="Calibri" panose="020F0502020204030204" pitchFamily="34" charset="0"/>
                <a:cs typeface="Gotham Narrow Light"/>
              </a:rPr>
              <a:t>labels</a:t>
            </a:r>
            <a:endParaRPr lang="en-US" sz="1600" dirty="0">
              <a:latin typeface="Calibri" panose="020F0502020204030204" pitchFamily="34" charset="0"/>
              <a:cs typeface="Gotham Narrow Light"/>
            </a:endParaRPr>
          </a:p>
          <a:p>
            <a:pPr marL="268288" indent="-268288">
              <a:buFont typeface="Arial" panose="020B0604020202020204" pitchFamily="34" charset="0"/>
              <a:buChar char="•"/>
            </a:pPr>
            <a:r>
              <a:rPr lang="en-US" sz="1600" dirty="0">
                <a:latin typeface="Calibri" panose="020F0502020204030204" pitchFamily="34" charset="0"/>
                <a:cs typeface="Gotham Narrow Light"/>
              </a:rPr>
              <a:t>Allows the final user to modify elements without access to the system's </a:t>
            </a:r>
            <a:r>
              <a:rPr lang="en-US" sz="1600" dirty="0" smtClean="0">
                <a:latin typeface="Calibri" panose="020F0502020204030204" pitchFamily="34" charset="0"/>
                <a:cs typeface="Gotham Narrow Light"/>
              </a:rPr>
              <a:t>engineering</a:t>
            </a:r>
            <a:endParaRPr lang="en-US" sz="1600" dirty="0">
              <a:latin typeface="Calibri" panose="020F0502020204030204" pitchFamily="34" charset="0"/>
              <a:cs typeface="Gotham Narrow Light"/>
            </a:endParaRPr>
          </a:p>
        </p:txBody>
      </p:sp>
      <p:pic>
        <p:nvPicPr>
          <p:cNvPr id="11" name="Picture 2"/>
          <p:cNvPicPr>
            <a:picLocks noChangeAspect="1" noChangeArrowheads="1"/>
          </p:cNvPicPr>
          <p:nvPr/>
        </p:nvPicPr>
        <p:blipFill>
          <a:blip r:embed="rId4" cstate="print"/>
          <a:srcRect/>
          <a:stretch>
            <a:fillRect/>
          </a:stretch>
        </p:blipFill>
        <p:spPr bwMode="auto">
          <a:xfrm>
            <a:off x="1026354" y="3175035"/>
            <a:ext cx="5103580" cy="3384000"/>
          </a:xfrm>
          <a:prstGeom prst="rect">
            <a:avLst/>
          </a:prstGeom>
          <a:noFill/>
          <a:ln w="9525">
            <a:noFill/>
            <a:miter lim="800000"/>
            <a:headEnd/>
            <a:tailEnd/>
          </a:ln>
          <a:effectLst>
            <a:outerShdw blurRad="292100" sx="97000" sy="97000" algn="ctr" rotWithShape="0">
              <a:prstClr val="black">
                <a:alpha val="40000"/>
              </a:prstClr>
            </a:outerShdw>
          </a:effectLst>
        </p:spPr>
      </p:pic>
      <p:pic>
        <p:nvPicPr>
          <p:cNvPr id="12"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63449" y="3848261"/>
            <a:ext cx="4458267" cy="2710774"/>
          </a:xfrm>
          <a:prstGeom prst="rect">
            <a:avLst/>
          </a:prstGeom>
          <a:noFill/>
          <a:ln w="9525">
            <a:noFill/>
            <a:miter lim="800000"/>
            <a:headEnd/>
            <a:tailEnd/>
          </a:ln>
          <a:effectLst>
            <a:outerShdw blurRad="292100" sx="97000" sy="97000" algn="ctr" rotWithShape="0">
              <a:prstClr val="black">
                <a:alpha val="40000"/>
              </a:prstClr>
            </a:outerShdw>
          </a:effectLst>
        </p:spPr>
      </p:pic>
      <p:pic>
        <p:nvPicPr>
          <p:cNvPr id="13"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59423" y="2828796"/>
            <a:ext cx="3066318" cy="902230"/>
          </a:xfrm>
          <a:prstGeom prst="rect">
            <a:avLst/>
          </a:prstGeom>
        </p:spPr>
      </p:pic>
    </p:spTree>
    <p:extLst>
      <p:ext uri="{BB962C8B-B14F-4D97-AF65-F5344CB8AC3E}">
        <p14:creationId xmlns:p14="http://schemas.microsoft.com/office/powerpoint/2010/main" val="33348480"/>
      </p:ext>
    </p:extLst>
  </p:cSld>
  <p:clrMapOvr>
    <a:masterClrMapping/>
  </p:clrMapOvr>
  <p:transition spd="med"/>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7258</TotalTime>
  <Words>1584</Words>
  <Application>Microsoft Office PowerPoint</Application>
  <PresentationFormat>Panorámica</PresentationFormat>
  <Paragraphs>187</Paragraphs>
  <Slides>16</Slides>
  <Notes>16</Notes>
  <HiddenSlides>1</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16</vt:i4>
      </vt:variant>
    </vt:vector>
  </HeadingPairs>
  <TitlesOfParts>
    <vt:vector size="23" baseType="lpstr">
      <vt:lpstr>Calibri</vt:lpstr>
      <vt:lpstr>Arial</vt:lpstr>
      <vt:lpstr>Helvetica</vt:lpstr>
      <vt:lpstr>Gotham Narrow Light</vt:lpstr>
      <vt:lpstr>Century Gothic</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Everis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Carla Garza Lopez</dc:creator>
  <cp:lastModifiedBy>Peter Cristhian Taype Leon</cp:lastModifiedBy>
  <cp:revision>173</cp:revision>
  <dcterms:created xsi:type="dcterms:W3CDTF">2020-01-29T19:29:37Z</dcterms:created>
  <dcterms:modified xsi:type="dcterms:W3CDTF">2020-02-26T11:20:56Z</dcterms:modified>
</cp:coreProperties>
</file>